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Montserrat"/>
      <p:regular r:id="rId52"/>
      <p:bold r:id="rId53"/>
      <p:italic r:id="rId54"/>
      <p:boldItalic r:id="rId55"/>
    </p:embeddedFont>
    <p:embeddedFont>
      <p:font typeface="Lat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6.xml"/><Relationship Id="rId55" Type="http://schemas.openxmlformats.org/officeDocument/2006/relationships/font" Target="fonts/Montserrat-boldItalic.fntdata"/><Relationship Id="rId10" Type="http://schemas.openxmlformats.org/officeDocument/2006/relationships/slide" Target="slides/slide5.xml"/><Relationship Id="rId54" Type="http://schemas.openxmlformats.org/officeDocument/2006/relationships/font" Target="fonts/Montserrat-italic.fntdata"/><Relationship Id="rId13" Type="http://schemas.openxmlformats.org/officeDocument/2006/relationships/slide" Target="slides/slide8.xml"/><Relationship Id="rId57" Type="http://schemas.openxmlformats.org/officeDocument/2006/relationships/font" Target="fonts/Lato-bold.fntdata"/><Relationship Id="rId12" Type="http://schemas.openxmlformats.org/officeDocument/2006/relationships/slide" Target="slides/slide7.xml"/><Relationship Id="rId56" Type="http://schemas.openxmlformats.org/officeDocument/2006/relationships/font" Target="fonts/Lato-regular.fntdata"/><Relationship Id="rId15" Type="http://schemas.openxmlformats.org/officeDocument/2006/relationships/slide" Target="slides/slide10.xml"/><Relationship Id="rId59" Type="http://schemas.openxmlformats.org/officeDocument/2006/relationships/font" Target="fonts/Lato-boldItalic.fntdata"/><Relationship Id="rId14" Type="http://schemas.openxmlformats.org/officeDocument/2006/relationships/slide" Target="slides/slide9.xml"/><Relationship Id="rId58"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basic-syntax.html"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nyk.io/wp-content/uploads/jvm_2020.pdf"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nyk.io/wp-content/uploads/jvm_2020.pdf"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nyk.io/wp-content/uploads/jvm_2020.pdf"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KotlinBy/awesome-kotlin" TargetMode="External"/><Relationship Id="rId3" Type="http://schemas.openxmlformats.org/officeDocument/2006/relationships/hyperlink" Target="https://phauer.com/2018/convincing-management-introduce-kotlin/"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te3OU9fxC8U"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iscuss.kotlinlang.org/t/a-bit-about-picking-defaults/1418"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1KldcFc7HCY"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multi-declarations.htm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type-aliases.html"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ranges.html" TargetMode="External"/><Relationship Id="rId3" Type="http://schemas.openxmlformats.org/officeDocument/2006/relationships/hyperlink" Target="https://kotlinlang.org/docs/reference/operator-overloading.html"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collections-overview.html"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collections-overview.html"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functions.html"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extensions.html"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classes.html" TargetMode="External"/><Relationship Id="rId3" Type="http://schemas.openxmlformats.org/officeDocument/2006/relationships/hyperlink" Target="https://kotlinlang.org/docs/reference/data-classes.html"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sealed-classes.html" TargetMode="External"/><Relationship Id="rId3" Type="http://schemas.openxmlformats.org/officeDocument/2006/relationships/hyperlink" Target="https://blog.kotlin-academy.com/enum-vs-sealed-class-which-one-to-choose-dc92ce7a4df5"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null-safety.html"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typecasts.html"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control-flow.html"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control-flow.html#when-expression" TargetMode="External"/><Relationship Id="rId3" Type="http://schemas.openxmlformats.org/officeDocument/2006/relationships/hyperlink" Target="https://programmingideaswithjake.wordpress.com/2016/08/27/improved-pattern-matching-in-kotlin/" TargetMode="External"/><Relationship Id="rId4" Type="http://schemas.openxmlformats.org/officeDocument/2006/relationships/hyperlink" Target="https://proandroiddev.com/kotlin-fun-with-in-8a425704b635" TargetMode="External"/><Relationship Id="rId5" Type="http://schemas.openxmlformats.org/officeDocument/2006/relationships/hyperlink" Target="https://www.baeldung.com/kotlin-when"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aeldung.com/kotlin-void-type" TargetMode="External"/><Relationship Id="rId3" Type="http://schemas.openxmlformats.org/officeDocument/2006/relationships/hyperlink" Target="https://stackoverflow.com/questions/44834965/what-does-void-return-type-mean-in-kotlin" TargetMode="External"/><Relationship Id="rId4" Type="http://schemas.openxmlformats.org/officeDocument/2006/relationships/hyperlink" Target="https://medium.com/@marcinmoskala/unit-is-not-special-except-of-being-default-return-type-it-is-just-singleton-6078130dbe34" TargetMode="External"/><Relationship Id="rId5" Type="http://schemas.openxmlformats.org/officeDocument/2006/relationships/hyperlink" Target="https://medium.com/@agrawalsuneet/the-nothing-type-kotlin-2e7df43b0111" TargetMode="External"/><Relationship Id="rId6" Type="http://schemas.openxmlformats.org/officeDocument/2006/relationships/hyperlink" Target="https://blog.kotlin-academy.com/the-beauty-of-kotlin-typing-system-7a2804fe6cf0"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marcinmoskala/unit-is-not-special-except-of-being-default-return-type-it-is-just-singleton-6078130dbe34"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delegation.html" TargetMode="External"/><Relationship Id="rId3" Type="http://schemas.openxmlformats.org/officeDocument/2006/relationships/hyperlink" Target="https://en.wikipedia.org/wiki/Composition_over_inheritance"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delegated-properties.html"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lambdas.html"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functions.html" TargetMode="External"/><Relationship Id="rId3" Type="http://schemas.openxmlformats.org/officeDocument/2006/relationships/hyperlink" Target="https://kotlinlang.org/docs/reference/type-safe-builders.html"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coroutines/coroutines-guide.html" TargetMode="External"/><Relationship Id="rId3" Type="http://schemas.openxmlformats.org/officeDocument/2006/relationships/hyperlink" Target="https://kotlinlang.org/docs/reference/coroutines/cancellation-and-timeouts.html"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iki.theory.org/index.php/YourLanguageSucks#Java_sucks_because"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coroutines/composing-suspending-functions.html"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coroutines/channels.html"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coroutines/channels.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ference/coroutines/flow.html" TargetMode="External"/><Relationship Id="rId3" Type="http://schemas.openxmlformats.org/officeDocument/2006/relationships/hyperlink" Target="https://www.reactive-streams.org/" TargetMode="External"/><Relationship Id="rId4" Type="http://schemas.openxmlformats.org/officeDocument/2006/relationships/hyperlink" Target="https://medium.com/@elizarov/reactive-streams-and-kotlin-flows-bfd12772cda4" TargetMode="External"/><Relationship Id="rId5" Type="http://schemas.openxmlformats.org/officeDocument/2006/relationships/hyperlink" Target="https://spring.io/blog/2019/04/12/going-reactive-with-spring-coroutines-and-kotlin-flow" TargetMode="External"/><Relationship Id="rId6" Type="http://schemas.openxmlformats.org/officeDocument/2006/relationships/hyperlink" Target="https://docs.spring.io/spring/docs/5.2.0.BUILD-SNAPSHOT/spring-framework-reference/languages.html#coroutines"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moji.org/library/#group=smileys-emotion"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Kotlin_(programming_language)"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rant.com/rants/651554/rant"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me/i/google-kotlin-java-java-no-you-didn%E2%80%99t-1c90464fb0e14f0b84e9adf63ad468e1"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basic Kotlin introduction is recommended before this presentation: </a:t>
            </a:r>
            <a:r>
              <a:rPr lang="en-GB" u="sng">
                <a:solidFill>
                  <a:schemeClr val="hlink"/>
                </a:solidFill>
                <a:hlinkClick r:id="rId2"/>
              </a:rPr>
              <a:t>https://kotlinlang.org/docs/reference/basic-syntax.html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ee7b92d42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ee7b92d42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Kotlin is now the second most popular JVM language.</a:t>
            </a:r>
            <a:endParaRPr/>
          </a:p>
          <a:p>
            <a:pPr indent="0" lvl="0" marL="0" rtl="0" algn="l">
              <a:spcBef>
                <a:spcPts val="0"/>
              </a:spcBef>
              <a:spcAft>
                <a:spcPts val="0"/>
              </a:spcAft>
              <a:buNone/>
            </a:pPr>
            <a:r>
              <a:rPr lang="en-GB" u="sng">
                <a:solidFill>
                  <a:schemeClr val="hlink"/>
                </a:solidFill>
                <a:hlinkClick r:id="rId2"/>
              </a:rPr>
              <a:t>https://snyk.io/wp-content/uploads/jvm_2020.pdf</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6ee7b92d42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6ee7b92d42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(how many of you are using JDK8 or below? How many of you are familiar with JDK 11 features? And above? Lombok?)</a:t>
            </a:r>
            <a:endParaRPr/>
          </a:p>
          <a:p>
            <a:pPr indent="0" lvl="0" marL="0" rtl="0" algn="l">
              <a:spcBef>
                <a:spcPts val="0"/>
              </a:spcBef>
              <a:spcAft>
                <a:spcPts val="0"/>
              </a:spcAft>
              <a:buNone/>
            </a:pPr>
            <a:r>
              <a:rPr lang="en-GB"/>
              <a:t>Most projects stuck on JDK8</a:t>
            </a:r>
            <a:endParaRPr/>
          </a:p>
          <a:p>
            <a:pPr indent="0" lvl="0" marL="0" rtl="0" algn="l">
              <a:spcBef>
                <a:spcPts val="0"/>
              </a:spcBef>
              <a:spcAft>
                <a:spcPts val="0"/>
              </a:spcAft>
              <a:buNone/>
            </a:pPr>
            <a:r>
              <a:rPr lang="en-GB" u="sng">
                <a:solidFill>
                  <a:schemeClr val="hlink"/>
                </a:solidFill>
                <a:hlinkClick r:id="rId2"/>
              </a:rPr>
              <a:t>https://snyk.io/wp-content/uploads/jvm_2020.pdf</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ee7b92d42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ee7b92d42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One of the main reasons are: cost of migration and business does not agree to migrate</a:t>
            </a:r>
            <a:endParaRPr/>
          </a:p>
          <a:p>
            <a:pPr indent="0" lvl="0" marL="0" rtl="0" algn="l">
              <a:spcBef>
                <a:spcPts val="0"/>
              </a:spcBef>
              <a:spcAft>
                <a:spcPts val="0"/>
              </a:spcAft>
              <a:buNone/>
            </a:pPr>
            <a:r>
              <a:rPr lang="en-GB" u="sng">
                <a:solidFill>
                  <a:schemeClr val="hlink"/>
                </a:solidFill>
                <a:hlinkClick r:id="rId2"/>
              </a:rPr>
              <a:t>https://snyk.io/wp-content/uploads/jvm_2020.pdf</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7deebca83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deebca83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IDE: converts Java snippets to Kotlin, and some plugins generate JSON data to Kotlin data class</a:t>
            </a:r>
            <a:endParaRPr/>
          </a:p>
          <a:p>
            <a:pPr indent="0" lvl="0" marL="0" rtl="0" algn="l">
              <a:spcBef>
                <a:spcPts val="0"/>
              </a:spcBef>
              <a:spcAft>
                <a:spcPts val="0"/>
              </a:spcAft>
              <a:buNone/>
            </a:pPr>
            <a:r>
              <a:rPr lang="en-GB"/>
              <a:t>Null safety and immutability</a:t>
            </a:r>
            <a:endParaRPr/>
          </a:p>
          <a:p>
            <a:pPr indent="0" lvl="0" marL="0" rtl="0" algn="l">
              <a:spcBef>
                <a:spcPts val="0"/>
              </a:spcBef>
              <a:spcAft>
                <a:spcPts val="0"/>
              </a:spcAft>
              <a:buNone/>
            </a:pPr>
            <a:r>
              <a:rPr lang="en-GB"/>
              <a:t>Gradle has better auto completion with Kotlin</a:t>
            </a:r>
            <a:endParaRPr/>
          </a:p>
          <a:p>
            <a:pPr indent="0" lvl="0" marL="0" rtl="0" algn="l">
              <a:spcBef>
                <a:spcPts val="0"/>
              </a:spcBef>
              <a:spcAft>
                <a:spcPts val="0"/>
              </a:spcAft>
              <a:buNone/>
            </a:pPr>
            <a:r>
              <a:rPr lang="en-GB"/>
              <a:t>Ecosystem: </a:t>
            </a:r>
            <a:r>
              <a:rPr lang="en-GB" u="sng">
                <a:solidFill>
                  <a:schemeClr val="hlink"/>
                </a:solidFill>
                <a:hlinkClick r:id="rId2"/>
              </a:rPr>
              <a:t>https://github.com/KotlinBy/awesome-kotlin</a:t>
            </a:r>
            <a:endParaRPr/>
          </a:p>
          <a:p>
            <a:pPr indent="0" lvl="0" marL="0" rtl="0" algn="l">
              <a:spcBef>
                <a:spcPts val="0"/>
              </a:spcBef>
              <a:spcAft>
                <a:spcPts val="0"/>
              </a:spcAft>
              <a:buNone/>
            </a:pPr>
            <a:r>
              <a:rPr lang="en-GB"/>
              <a:t>*Multiplatform: in progress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3"/>
              </a:rPr>
              <a:t>https://phauer.com/2018/convincing-management-introduce-kotlin/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6ee7b92d42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6ee7b92d42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Presentation about comparing Kotlin and JDK features. JDK19 in end of 2022 will have the state of Kotlin at the moment.</a:t>
            </a:r>
            <a:endParaRPr/>
          </a:p>
          <a:p>
            <a:pPr indent="0" lvl="0" marL="0" rtl="0" algn="l">
              <a:spcBef>
                <a:spcPts val="0"/>
              </a:spcBef>
              <a:spcAft>
                <a:spcPts val="0"/>
              </a:spcAft>
              <a:buNone/>
            </a:pPr>
            <a:r>
              <a:rPr lang="en-GB" u="sng">
                <a:solidFill>
                  <a:schemeClr val="hlink"/>
                </a:solidFill>
                <a:hlinkClick r:id="rId2"/>
              </a:rPr>
              <a:t>https://www.youtube.com/watch?v=te3OU9fxC8U</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6ee7b92d42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6ee7b92d42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most important feature - </a:t>
            </a:r>
            <a:r>
              <a:rPr lang="en-GB">
                <a:latin typeface="Courier New"/>
                <a:ea typeface="Courier New"/>
                <a:cs typeface="Courier New"/>
                <a:sym typeface="Courier New"/>
              </a:rPr>
              <a:t>;</a:t>
            </a:r>
            <a:r>
              <a:rPr lang="en-GB"/>
              <a:t> is not mandatory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6ee7b92d42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6ee7b92d42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Just kidding, I would like to skip the very basic stuff like </a:t>
            </a:r>
            <a:r>
              <a:rPr lang="en-GB">
                <a:latin typeface="Courier New"/>
                <a:ea typeface="Courier New"/>
                <a:cs typeface="Courier New"/>
                <a:sym typeface="Courier New"/>
              </a:rPr>
              <a:t>;</a:t>
            </a:r>
            <a:r>
              <a:rPr lang="en-GB"/>
              <a:t>, </a:t>
            </a:r>
            <a:r>
              <a:rPr lang="en-GB">
                <a:latin typeface="Courier New"/>
                <a:ea typeface="Courier New"/>
                <a:cs typeface="Courier New"/>
                <a:sym typeface="Courier New"/>
              </a:rPr>
              <a:t>fun</a:t>
            </a:r>
            <a:r>
              <a:rPr lang="en-GB"/>
              <a:t>, </a:t>
            </a:r>
            <a:r>
              <a:rPr lang="en-GB">
                <a:latin typeface="Courier New"/>
                <a:ea typeface="Courier New"/>
                <a:cs typeface="Courier New"/>
                <a:sym typeface="Courier New"/>
              </a:rPr>
              <a:t>var</a:t>
            </a:r>
            <a:r>
              <a:rPr lang="en-GB"/>
              <a:t>, </a:t>
            </a:r>
            <a:r>
              <a:rPr lang="en-GB">
                <a:latin typeface="Courier New"/>
                <a:ea typeface="Courier New"/>
                <a:cs typeface="Courier New"/>
                <a:sym typeface="Courier New"/>
              </a:rPr>
              <a:t>val</a:t>
            </a:r>
            <a:r>
              <a:rPr lang="en-GB"/>
              <a:t>, no primitives, everything is final and public, free file structure, </a:t>
            </a:r>
            <a:r>
              <a:rPr lang="en-GB">
                <a:latin typeface="Courier New"/>
                <a:ea typeface="Courier New"/>
                <a:cs typeface="Courier New"/>
                <a:sym typeface="Courier New"/>
              </a:rPr>
              <a:t>override</a:t>
            </a:r>
            <a:r>
              <a:rPr lang="en-GB"/>
              <a:t> is a keyword, etc. </a:t>
            </a:r>
            <a:endParaRPr/>
          </a:p>
          <a:p>
            <a:pPr indent="0" lvl="0" marL="0" rtl="0" algn="l">
              <a:spcBef>
                <a:spcPts val="0"/>
              </a:spcBef>
              <a:spcAft>
                <a:spcPts val="0"/>
              </a:spcAft>
              <a:buNone/>
            </a:pPr>
            <a:r>
              <a:rPr lang="en-GB"/>
              <a:t>You can check this in any basic Kotlin introduction presentation</a:t>
            </a:r>
            <a:endParaRPr/>
          </a:p>
          <a:p>
            <a:pPr indent="0" lvl="0" marL="0" rtl="0" algn="l">
              <a:spcBef>
                <a:spcPts val="0"/>
              </a:spcBef>
              <a:spcAft>
                <a:spcPts val="0"/>
              </a:spcAft>
              <a:buNone/>
            </a:pPr>
            <a:r>
              <a:rPr lang="en-GB"/>
              <a:t>Let’s concentrate on the fun parts</a:t>
            </a:r>
            <a:endParaRPr/>
          </a:p>
          <a:p>
            <a:pPr indent="0" lvl="0" marL="0" rtl="0" algn="l">
              <a:spcBef>
                <a:spcPts val="0"/>
              </a:spcBef>
              <a:spcAft>
                <a:spcPts val="0"/>
              </a:spcAft>
              <a:buNone/>
            </a:pPr>
            <a:r>
              <a:rPr lang="en-GB"/>
              <a:t>Article about final and public: </a:t>
            </a:r>
            <a:r>
              <a:rPr lang="en-GB" u="sng">
                <a:solidFill>
                  <a:schemeClr val="hlink"/>
                </a:solidFill>
                <a:hlinkClick r:id="rId2"/>
              </a:rPr>
              <a:t>https://discuss.kotlinlang.org/t/a-bit-about-picking-defaults/1418</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6ee7b92d42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6ee7b92d42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Kotlin 102 </a:t>
            </a:r>
            <a:r>
              <a:rPr lang="en-GB" u="sng">
                <a:solidFill>
                  <a:schemeClr val="hlink"/>
                </a:solidFill>
                <a:hlinkClick r:id="rId2"/>
              </a:rPr>
              <a:t>https://www.youtube.com/watch?v=1KldcFc7HCY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6ee7b92d42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ee7b92d42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sz="1050">
                <a:solidFill>
                  <a:srgbClr val="333333"/>
                </a:solidFill>
                <a:highlight>
                  <a:srgbClr val="FFFFFF"/>
                </a:highlight>
              </a:rPr>
              <a:t>destructure</a:t>
            </a:r>
            <a:r>
              <a:rPr lang="en-GB" sz="1050">
                <a:solidFill>
                  <a:srgbClr val="333333"/>
                </a:solidFill>
                <a:highlight>
                  <a:srgbClr val="FFFFFF"/>
                </a:highlight>
              </a:rPr>
              <a:t> an object into a number of variables</a:t>
            </a:r>
            <a:endParaRPr sz="1050">
              <a:solidFill>
                <a:srgbClr val="333333"/>
              </a:solidFill>
              <a:highlight>
                <a:srgbClr val="FFFFFF"/>
              </a:highlight>
            </a:endParaRPr>
          </a:p>
          <a:p>
            <a:pPr indent="0" lvl="0" marL="0" rtl="0" algn="l">
              <a:spcBef>
                <a:spcPts val="0"/>
              </a:spcBef>
              <a:spcAft>
                <a:spcPts val="0"/>
              </a:spcAft>
              <a:buNone/>
            </a:pPr>
            <a:r>
              <a:rPr lang="en-GB" sz="1050">
                <a:solidFill>
                  <a:srgbClr val="333333"/>
                </a:solidFill>
                <a:highlight>
                  <a:srgbClr val="FFFFFF"/>
                </a:highlight>
              </a:rPr>
              <a:t>You can destructure function return values and lambda parameters as well</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GB" sz="1050">
                <a:solidFill>
                  <a:srgbClr val="333333"/>
                </a:solidFill>
                <a:highlight>
                  <a:srgbClr val="FFFFFF"/>
                </a:highlight>
              </a:rPr>
              <a:t>u</a:t>
            </a:r>
            <a:r>
              <a:rPr lang="en-GB" sz="1050">
                <a:solidFill>
                  <a:srgbClr val="333333"/>
                </a:solidFill>
                <a:highlight>
                  <a:srgbClr val="FFFFFF"/>
                </a:highlight>
              </a:rPr>
              <a:t>nderscore will discard value on the given position</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GB" sz="1050">
                <a:solidFill>
                  <a:srgbClr val="333333"/>
                </a:solidFill>
                <a:highlight>
                  <a:srgbClr val="FFFFFF"/>
                </a:highlight>
              </a:rPr>
              <a:t>data classes will be discussed later</a:t>
            </a:r>
            <a:endParaRPr sz="1050">
              <a:solidFill>
                <a:srgbClr val="333333"/>
              </a:solidFill>
              <a:highlight>
                <a:srgbClr val="FFFFFF"/>
              </a:highlight>
            </a:endParaRPr>
          </a:p>
          <a:p>
            <a:pPr indent="-295275" lvl="0" marL="457200" rtl="0" algn="l">
              <a:spcBef>
                <a:spcPts val="0"/>
              </a:spcBef>
              <a:spcAft>
                <a:spcPts val="0"/>
              </a:spcAft>
              <a:buClr>
                <a:srgbClr val="333333"/>
              </a:buClr>
              <a:buSzPts val="1050"/>
              <a:buChar char="-"/>
            </a:pPr>
            <a:r>
              <a:rPr lang="en-GB" sz="1050">
                <a:solidFill>
                  <a:srgbClr val="333333"/>
                </a:solidFill>
                <a:highlight>
                  <a:srgbClr val="FFFFFF"/>
                </a:highlight>
              </a:rPr>
              <a:t>only fields with matching name will be destructured</a:t>
            </a:r>
            <a:endParaRPr sz="1050">
              <a:solidFill>
                <a:srgbClr val="333333"/>
              </a:solidFill>
              <a:highlight>
                <a:srgbClr val="FFFFFF"/>
              </a:highlight>
            </a:endParaRPr>
          </a:p>
          <a:p>
            <a:pPr indent="0" lvl="0" marL="0" rtl="0" algn="l">
              <a:spcBef>
                <a:spcPts val="0"/>
              </a:spcBef>
              <a:spcAft>
                <a:spcPts val="0"/>
              </a:spcAft>
              <a:buNone/>
            </a:pPr>
            <a:r>
              <a:rPr lang="en-GB" u="sng">
                <a:solidFill>
                  <a:schemeClr val="hlink"/>
                </a:solidFill>
                <a:hlinkClick r:id="rId2"/>
              </a:rPr>
              <a:t>https://kotlinlang.org/docs/reference/multi-declarations.html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6f080d35f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6f080d35f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You can use them in function types and lambdas</a:t>
            </a:r>
            <a:endParaRPr/>
          </a:p>
          <a:p>
            <a:pPr indent="-317500" lvl="0" marL="457200" rtl="0" algn="l">
              <a:spcBef>
                <a:spcPts val="0"/>
              </a:spcBef>
              <a:spcAft>
                <a:spcPts val="0"/>
              </a:spcAft>
              <a:buSzPts val="1400"/>
              <a:buChar char="-"/>
            </a:pPr>
            <a:r>
              <a:rPr lang="en-GB"/>
              <a:t>function descriptors can be aliased too</a:t>
            </a:r>
            <a:endParaRPr/>
          </a:p>
          <a:p>
            <a:pPr indent="0" lvl="0" marL="0" rtl="0" algn="l">
              <a:spcBef>
                <a:spcPts val="0"/>
              </a:spcBef>
              <a:spcAft>
                <a:spcPts val="0"/>
              </a:spcAft>
              <a:buNone/>
            </a:pPr>
            <a:r>
              <a:rPr lang="en-GB"/>
              <a:t>Useful when you have to use classes with same name from different package (i.e. message consumers and converters), so you don’t have to write explicit packages everywhere</a:t>
            </a:r>
            <a:endParaRPr/>
          </a:p>
          <a:p>
            <a:pPr indent="0" lvl="0" marL="0" rtl="0" algn="l">
              <a:spcBef>
                <a:spcPts val="0"/>
              </a:spcBef>
              <a:spcAft>
                <a:spcPts val="0"/>
              </a:spcAft>
              <a:buNone/>
            </a:pPr>
            <a:r>
              <a:rPr lang="en-GB" u="sng">
                <a:solidFill>
                  <a:schemeClr val="hlink"/>
                </a:solidFill>
                <a:hlinkClick r:id="rId2"/>
              </a:rPr>
              <a:t>https://kotlinlang.org/docs/reference/type-aliases.html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6f080d35f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6f080d35f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By default ranges are inclusive</a:t>
            </a:r>
            <a:endParaRPr/>
          </a:p>
          <a:p>
            <a:pPr indent="0" lvl="0" marL="0" rtl="0" algn="l">
              <a:spcBef>
                <a:spcPts val="0"/>
              </a:spcBef>
              <a:spcAft>
                <a:spcPts val="0"/>
              </a:spcAft>
              <a:buNone/>
            </a:pPr>
            <a:r>
              <a:rPr lang="en-GB" u="sng">
                <a:solidFill>
                  <a:schemeClr val="hlink"/>
                </a:solidFill>
                <a:hlinkClick r:id="rId2"/>
              </a:rPr>
              <a:t>https://kotlinlang.org/docs/reference/ranges.html</a:t>
            </a:r>
            <a:endParaRPr/>
          </a:p>
          <a:p>
            <a:pPr indent="0" lvl="0" marL="0" rtl="0" algn="l">
              <a:spcBef>
                <a:spcPts val="0"/>
              </a:spcBef>
              <a:spcAft>
                <a:spcPts val="0"/>
              </a:spcAft>
              <a:buNone/>
            </a:pPr>
            <a:r>
              <a:rPr lang="en-GB" u="sng">
                <a:solidFill>
                  <a:schemeClr val="hlink"/>
                </a:solidFill>
                <a:hlinkClick r:id="rId3"/>
              </a:rPr>
              <a:t>https://kotlinlang.org/docs/reference/operator-overloading.html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6f080d35f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6f080d35f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no </a:t>
            </a:r>
            <a:r>
              <a:rPr lang="en-GB">
                <a:latin typeface="Courier New"/>
                <a:ea typeface="Courier New"/>
                <a:cs typeface="Courier New"/>
                <a:sym typeface="Courier New"/>
              </a:rPr>
              <a:t>.stream()</a:t>
            </a:r>
            <a:r>
              <a:rPr lang="en-GB"/>
              <a:t> and no terminal operation required, every step will produce a new list; it can be used on single parameters</a:t>
            </a:r>
            <a:endParaRPr/>
          </a:p>
          <a:p>
            <a:pPr indent="-317500" lvl="0" marL="457200" rtl="0" algn="l">
              <a:spcBef>
                <a:spcPts val="0"/>
              </a:spcBef>
              <a:spcAft>
                <a:spcPts val="0"/>
              </a:spcAft>
              <a:buSzPts val="1400"/>
              <a:buChar char="-"/>
            </a:pPr>
            <a:r>
              <a:rPr lang="en-GB"/>
              <a:t>sequences are evaluate step-by-step and one-by-one, meanwhile stream operations are evaluated eagerly and every operation results an intermittent collection</a:t>
            </a:r>
            <a:endParaRPr/>
          </a:p>
          <a:p>
            <a:pPr indent="-317500" lvl="0" marL="457200" rtl="0" algn="l">
              <a:spcBef>
                <a:spcPts val="0"/>
              </a:spcBef>
              <a:spcAft>
                <a:spcPts val="0"/>
              </a:spcAft>
              <a:buSzPts val="1400"/>
              <a:buChar char="-"/>
            </a:pPr>
            <a:r>
              <a:rPr lang="en-GB">
                <a:latin typeface="Courier New"/>
                <a:ea typeface="Courier New"/>
                <a:cs typeface="Courier New"/>
                <a:sym typeface="Courier New"/>
              </a:rPr>
              <a:t>yieldAll</a:t>
            </a:r>
            <a:r>
              <a:rPr lang="en-GB"/>
              <a:t> returns a list of items when requested; </a:t>
            </a:r>
            <a:r>
              <a:rPr lang="en-GB">
                <a:latin typeface="Courier New"/>
                <a:ea typeface="Courier New"/>
                <a:cs typeface="Courier New"/>
                <a:sym typeface="Courier New"/>
              </a:rPr>
              <a:t>generateSequence</a:t>
            </a:r>
            <a:r>
              <a:rPr lang="en-GB"/>
              <a:t> returns items from the seed item (7)</a:t>
            </a:r>
            <a:endParaRPr/>
          </a:p>
          <a:p>
            <a:pPr indent="0" lvl="0" marL="0" rtl="0" algn="l">
              <a:spcBef>
                <a:spcPts val="0"/>
              </a:spcBef>
              <a:spcAft>
                <a:spcPts val="0"/>
              </a:spcAft>
              <a:buNone/>
            </a:pPr>
            <a:r>
              <a:rPr lang="en-GB" u="sng">
                <a:solidFill>
                  <a:schemeClr val="hlink"/>
                </a:solidFill>
                <a:hlinkClick r:id="rId2"/>
              </a:rPr>
              <a:t>https://kotlinlang.org/docs/reference/collections-overview.html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6f16817da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6f16817da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binary search: collection must be sorted, if it’s element are not Comparable a comparator can be provided, and the items must be sorted by the comparator’s defined order; binary search is significantly faster then other built-in search functions</a:t>
            </a:r>
            <a:endParaRPr/>
          </a:p>
          <a:p>
            <a:pPr indent="-317500" lvl="0" marL="457200" rtl="0" algn="l">
              <a:spcBef>
                <a:spcPts val="0"/>
              </a:spcBef>
              <a:spcAft>
                <a:spcPts val="0"/>
              </a:spcAft>
              <a:buSzPts val="1400"/>
              <a:buChar char="-"/>
            </a:pPr>
            <a:r>
              <a:rPr lang="en-GB"/>
              <a:t>built-in union, </a:t>
            </a:r>
            <a:r>
              <a:rPr lang="en-GB">
                <a:latin typeface="Courier New"/>
                <a:ea typeface="Courier New"/>
                <a:cs typeface="Courier New"/>
                <a:sym typeface="Courier New"/>
              </a:rPr>
              <a:t>intersect</a:t>
            </a:r>
            <a:r>
              <a:rPr lang="en-GB"/>
              <a:t> and </a:t>
            </a:r>
            <a:r>
              <a:rPr lang="en-GB">
                <a:latin typeface="Courier New"/>
                <a:ea typeface="Courier New"/>
                <a:cs typeface="Courier New"/>
                <a:sym typeface="Courier New"/>
              </a:rPr>
              <a:t>subtract</a:t>
            </a:r>
            <a:r>
              <a:rPr lang="en-GB"/>
              <a:t> operations on sets</a:t>
            </a:r>
            <a:endParaRPr/>
          </a:p>
          <a:p>
            <a:pPr indent="-317500" lvl="0" marL="457200" rtl="0" algn="l">
              <a:spcBef>
                <a:spcPts val="0"/>
              </a:spcBef>
              <a:spcAft>
                <a:spcPts val="0"/>
              </a:spcAft>
              <a:buSzPts val="1400"/>
              <a:buChar char="-"/>
            </a:pPr>
            <a:r>
              <a:rPr lang="en-GB"/>
              <a:t>addition and subtraction of items on maps are easy</a:t>
            </a:r>
            <a:endParaRPr/>
          </a:p>
          <a:p>
            <a:pPr indent="0" lvl="0" marL="0" rtl="0" algn="l">
              <a:spcBef>
                <a:spcPts val="0"/>
              </a:spcBef>
              <a:spcAft>
                <a:spcPts val="0"/>
              </a:spcAft>
              <a:buNone/>
            </a:pPr>
            <a:r>
              <a:rPr lang="en-GB" u="sng">
                <a:solidFill>
                  <a:schemeClr val="hlink"/>
                </a:solidFill>
                <a:hlinkClick r:id="rId2"/>
              </a:rPr>
              <a:t>https://kotlinlang.org/docs/reference/collections-overview.html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6f080d35f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6f080d35f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values for vararg parameter can be unpacked by spread operator.</a:t>
            </a:r>
            <a:endParaRPr/>
          </a:p>
          <a:p>
            <a:pPr indent="-317500" lvl="0" marL="457200" rtl="0" algn="l">
              <a:spcBef>
                <a:spcPts val="0"/>
              </a:spcBef>
              <a:spcAft>
                <a:spcPts val="0"/>
              </a:spcAft>
              <a:buSzPts val="1400"/>
              <a:buChar char="-"/>
            </a:pPr>
            <a:r>
              <a:rPr lang="en-GB"/>
              <a:t>default argument can be omitted, and the order of named arguments are arbitrary. This makes the code more readable and robust to refactorings. No need for method overloadin</a:t>
            </a:r>
            <a:endParaRPr/>
          </a:p>
          <a:p>
            <a:pPr indent="-317500" lvl="0" marL="457200" rtl="0" algn="l">
              <a:spcBef>
                <a:spcPts val="0"/>
              </a:spcBef>
              <a:spcAft>
                <a:spcPts val="0"/>
              </a:spcAft>
              <a:buSzPts val="1400"/>
              <a:buChar char="-"/>
            </a:pPr>
            <a:r>
              <a:rPr lang="en-GB"/>
              <a:t>w</a:t>
            </a:r>
            <a:r>
              <a:rPr lang="en-GB"/>
              <a:t>hen a function returns a single expression, the curly braces can be omitted and the body is specified after a </a:t>
            </a:r>
            <a:r>
              <a:rPr lang="en-GB">
                <a:latin typeface="Courier New"/>
                <a:ea typeface="Courier New"/>
                <a:cs typeface="Courier New"/>
                <a:sym typeface="Courier New"/>
              </a:rPr>
              <a:t>=</a:t>
            </a:r>
            <a:r>
              <a:rPr lang="en-GB"/>
              <a:t> symbol (return type is also inferred)</a:t>
            </a:r>
            <a:endParaRPr/>
          </a:p>
          <a:p>
            <a:pPr indent="-317500" lvl="0" marL="457200" rtl="0" algn="l">
              <a:spcBef>
                <a:spcPts val="0"/>
              </a:spcBef>
              <a:spcAft>
                <a:spcPts val="0"/>
              </a:spcAft>
              <a:buSzPts val="1400"/>
              <a:buChar char="-"/>
            </a:pPr>
            <a:r>
              <a:rPr lang="en-GB"/>
              <a:t>local functions can access outer functions variable. (String interpolation) The scope is more restricted than for private methods</a:t>
            </a:r>
            <a:endParaRPr/>
          </a:p>
          <a:p>
            <a:pPr indent="0" lvl="0" marL="0" rtl="0" algn="l">
              <a:spcBef>
                <a:spcPts val="0"/>
              </a:spcBef>
              <a:spcAft>
                <a:spcPts val="0"/>
              </a:spcAft>
              <a:buNone/>
            </a:pPr>
            <a:r>
              <a:rPr lang="en-GB" u="sng">
                <a:solidFill>
                  <a:schemeClr val="hlink"/>
                </a:solidFill>
                <a:hlinkClick r:id="rId2"/>
              </a:rPr>
              <a:t>https://kotlinlang.org/docs/reference/functions.html</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6f080d35f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6f080d35f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latin typeface="Courier New"/>
                <a:ea typeface="Courier New"/>
                <a:cs typeface="Courier New"/>
                <a:sym typeface="Courier New"/>
              </a:rPr>
              <a:t>this</a:t>
            </a:r>
            <a:r>
              <a:rPr lang="en-GB"/>
              <a:t> could be omitted in many cases</a:t>
            </a:r>
            <a:endParaRPr/>
          </a:p>
          <a:p>
            <a:pPr indent="-317500" lvl="0" marL="457200" rtl="0" algn="l">
              <a:spcBef>
                <a:spcPts val="0"/>
              </a:spcBef>
              <a:spcAft>
                <a:spcPts val="0"/>
              </a:spcAft>
              <a:buSzPts val="1400"/>
              <a:buChar char="-"/>
            </a:pPr>
            <a:r>
              <a:rPr lang="en-GB"/>
              <a:t>e</a:t>
            </a:r>
            <a:r>
              <a:rPr lang="en-GB"/>
              <a:t>xtensions can have visibility modifiers (will not accidentally leak into other types/packages) (good for rich data models and data mappers)</a:t>
            </a:r>
            <a:endParaRPr/>
          </a:p>
          <a:p>
            <a:pPr indent="-317500" lvl="0" marL="457200" rtl="0" algn="l">
              <a:spcBef>
                <a:spcPts val="0"/>
              </a:spcBef>
              <a:spcAft>
                <a:spcPts val="0"/>
              </a:spcAft>
              <a:buSzPts val="1400"/>
              <a:buChar char="-"/>
            </a:pPr>
            <a:r>
              <a:rPr lang="en-GB"/>
              <a:t>t</a:t>
            </a:r>
            <a:r>
              <a:rPr lang="en-GB"/>
              <a:t>hey could be opened and overridden as well</a:t>
            </a:r>
            <a:endParaRPr/>
          </a:p>
          <a:p>
            <a:pPr indent="0" lvl="0" marL="0" rtl="0" algn="l">
              <a:spcBef>
                <a:spcPts val="0"/>
              </a:spcBef>
              <a:spcAft>
                <a:spcPts val="0"/>
              </a:spcAft>
              <a:buNone/>
            </a:pPr>
            <a:r>
              <a:rPr lang="en-GB" u="sng">
                <a:solidFill>
                  <a:schemeClr val="hlink"/>
                </a:solidFill>
                <a:hlinkClick r:id="rId2"/>
              </a:rPr>
              <a:t>https://kotlinlang.org/docs/reference/extensions.html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6f080d35f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6f080d35f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Init block can be used to initialize final variables</a:t>
            </a:r>
            <a:endParaRPr/>
          </a:p>
          <a:p>
            <a:pPr indent="-317500" lvl="0" marL="457200" rtl="0" algn="l">
              <a:spcBef>
                <a:spcPts val="0"/>
              </a:spcBef>
              <a:spcAft>
                <a:spcPts val="0"/>
              </a:spcAft>
              <a:buSzPts val="1400"/>
              <a:buChar char="-"/>
            </a:pPr>
            <a:r>
              <a:rPr lang="en-GB"/>
              <a:t>Classes are final by default (use </a:t>
            </a:r>
            <a:r>
              <a:rPr lang="en-GB">
                <a:latin typeface="Courier New"/>
                <a:ea typeface="Courier New"/>
                <a:cs typeface="Courier New"/>
                <a:sym typeface="Courier New"/>
              </a:rPr>
              <a:t>open</a:t>
            </a:r>
            <a:r>
              <a:rPr lang="en-GB"/>
              <a:t>)</a:t>
            </a:r>
            <a:endParaRPr/>
          </a:p>
          <a:p>
            <a:pPr indent="-317500" lvl="0" marL="457200" rtl="0" algn="l">
              <a:spcBef>
                <a:spcPts val="0"/>
              </a:spcBef>
              <a:spcAft>
                <a:spcPts val="0"/>
              </a:spcAft>
              <a:buSzPts val="1400"/>
              <a:buChar char="-"/>
            </a:pPr>
            <a:r>
              <a:rPr lang="en-GB"/>
              <a:t>Property setters and getters are generated for Java compatibility</a:t>
            </a:r>
            <a:endParaRPr/>
          </a:p>
          <a:p>
            <a:pPr indent="-317500" lvl="0" marL="457200" rtl="0" algn="l">
              <a:spcBef>
                <a:spcPts val="0"/>
              </a:spcBef>
              <a:spcAft>
                <a:spcPts val="0"/>
              </a:spcAft>
              <a:buSzPts val="1400"/>
              <a:buChar char="-"/>
            </a:pPr>
            <a:r>
              <a:rPr lang="en-GB"/>
              <a:t>It is easy to use default values and named arguments (no more builders)</a:t>
            </a:r>
            <a:endParaRPr/>
          </a:p>
          <a:p>
            <a:pPr indent="-317500" lvl="0" marL="457200" rtl="0" algn="l">
              <a:spcBef>
                <a:spcPts val="0"/>
              </a:spcBef>
              <a:spcAft>
                <a:spcPts val="0"/>
              </a:spcAft>
              <a:buSzPts val="1400"/>
              <a:buChar char="-"/>
            </a:pPr>
            <a:r>
              <a:rPr lang="en-GB"/>
              <a:t>Class body could be omitted</a:t>
            </a:r>
            <a:endParaRPr/>
          </a:p>
          <a:p>
            <a:pPr indent="-317500" lvl="0" marL="457200" rtl="0" algn="l">
              <a:spcBef>
                <a:spcPts val="0"/>
              </a:spcBef>
              <a:spcAft>
                <a:spcPts val="0"/>
              </a:spcAft>
              <a:buSzPts val="1400"/>
              <a:buChar char="-"/>
            </a:pPr>
            <a:r>
              <a:rPr lang="en-GB"/>
              <a:t>inheritance also includes </a:t>
            </a:r>
            <a:r>
              <a:rPr lang="en-GB">
                <a:latin typeface="Courier New"/>
                <a:ea typeface="Courier New"/>
                <a:cs typeface="Courier New"/>
                <a:sym typeface="Courier New"/>
              </a:rPr>
              <a:t>super</a:t>
            </a:r>
            <a:r>
              <a:rPr lang="en-GB"/>
              <a:t> call</a:t>
            </a:r>
            <a:endParaRPr/>
          </a:p>
          <a:p>
            <a:pPr indent="-317500" lvl="0" marL="457200" rtl="0" algn="l">
              <a:spcBef>
                <a:spcPts val="0"/>
              </a:spcBef>
              <a:spcAft>
                <a:spcPts val="0"/>
              </a:spcAft>
              <a:buSzPts val="1400"/>
              <a:buChar char="-"/>
            </a:pPr>
            <a:r>
              <a:rPr lang="en-GB">
                <a:latin typeface="Courier New"/>
                <a:ea typeface="Courier New"/>
                <a:cs typeface="Courier New"/>
                <a:sym typeface="Courier New"/>
              </a:rPr>
              <a:t>copy()</a:t>
            </a:r>
            <a:r>
              <a:rPr lang="en-GB"/>
              <a:t> method creates a new variable from the original one</a:t>
            </a:r>
            <a:endParaRPr/>
          </a:p>
          <a:p>
            <a:pPr indent="0" lvl="0" marL="0" rtl="0" algn="l">
              <a:spcBef>
                <a:spcPts val="0"/>
              </a:spcBef>
              <a:spcAft>
                <a:spcPts val="0"/>
              </a:spcAft>
              <a:buNone/>
            </a:pPr>
            <a:r>
              <a:rPr lang="en-GB" u="sng">
                <a:solidFill>
                  <a:schemeClr val="hlink"/>
                </a:solidFill>
                <a:hlinkClick r:id="rId2"/>
              </a:rPr>
              <a:t>https://kotlinlang.org/docs/reference/classes.html</a:t>
            </a:r>
            <a:endParaRPr/>
          </a:p>
          <a:p>
            <a:pPr indent="0" lvl="0" marL="0" rtl="0" algn="l">
              <a:spcBef>
                <a:spcPts val="0"/>
              </a:spcBef>
              <a:spcAft>
                <a:spcPts val="0"/>
              </a:spcAft>
              <a:buNone/>
            </a:pPr>
            <a:r>
              <a:rPr lang="en-GB" u="sng">
                <a:solidFill>
                  <a:schemeClr val="hlink"/>
                </a:solidFill>
                <a:hlinkClick r:id="rId3"/>
              </a:rPr>
              <a:t>https://kotlinlang.org/docs/reference/data-classes.html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6f080d35f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6f080d35f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works with classes, data classes and objects</a:t>
            </a:r>
            <a:endParaRPr/>
          </a:p>
          <a:p>
            <a:pPr indent="-317500" lvl="0" marL="457200" rtl="0" algn="l">
              <a:spcBef>
                <a:spcPts val="0"/>
              </a:spcBef>
              <a:spcAft>
                <a:spcPts val="0"/>
              </a:spcAft>
              <a:buSzPts val="1400"/>
              <a:buChar char="-"/>
            </a:pPr>
            <a:r>
              <a:rPr lang="en-GB"/>
              <a:t>this concept allows you to easily process state based logic or handle failures without throwing exception (i.e. in functional paradigm)</a:t>
            </a:r>
            <a:endParaRPr/>
          </a:p>
          <a:p>
            <a:pPr indent="0" lvl="0" marL="0" rtl="0" algn="l">
              <a:spcBef>
                <a:spcPts val="0"/>
              </a:spcBef>
              <a:spcAft>
                <a:spcPts val="0"/>
              </a:spcAft>
              <a:buNone/>
            </a:pPr>
            <a:r>
              <a:rPr lang="en-GB" u="sng">
                <a:solidFill>
                  <a:schemeClr val="hlink"/>
                </a:solidFill>
                <a:hlinkClick r:id="rId2"/>
              </a:rPr>
              <a:t>https://kotlinlang.org/docs/reference/sealed-classes.html</a:t>
            </a:r>
            <a:endParaRPr/>
          </a:p>
          <a:p>
            <a:pPr indent="0" lvl="0" marL="0" rtl="0" algn="l">
              <a:spcBef>
                <a:spcPts val="0"/>
              </a:spcBef>
              <a:spcAft>
                <a:spcPts val="0"/>
              </a:spcAft>
              <a:buNone/>
            </a:pPr>
            <a:r>
              <a:rPr lang="en-GB" u="sng">
                <a:solidFill>
                  <a:schemeClr val="hlink"/>
                </a:solidFill>
                <a:hlinkClick r:id="rId3"/>
              </a:rPr>
              <a:t>https://blog.kotlin-academy.com/enum-vs-sealed-class-which-one-to-choose-dc92ce7a4df5</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6f080d35f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6f080d35f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Nullable things must be specified explicitly; collections are immutable</a:t>
            </a:r>
            <a:endParaRPr/>
          </a:p>
          <a:p>
            <a:pPr indent="-317500" lvl="0" marL="457200" rtl="0" algn="l">
              <a:spcBef>
                <a:spcPts val="0"/>
              </a:spcBef>
              <a:spcAft>
                <a:spcPts val="0"/>
              </a:spcAft>
              <a:buSzPts val="1400"/>
              <a:buChar char="-"/>
            </a:pPr>
            <a:r>
              <a:rPr lang="en-GB">
                <a:latin typeface="Courier New"/>
                <a:ea typeface="Courier New"/>
                <a:cs typeface="Courier New"/>
                <a:sym typeface="Courier New"/>
              </a:rPr>
              <a:t>let</a:t>
            </a:r>
            <a:r>
              <a:rPr lang="en-GB"/>
              <a:t>, </a:t>
            </a:r>
            <a:r>
              <a:rPr lang="en-GB">
                <a:latin typeface="Courier New"/>
                <a:ea typeface="Courier New"/>
                <a:cs typeface="Courier New"/>
                <a:sym typeface="Courier New"/>
              </a:rPr>
              <a:t>also</a:t>
            </a:r>
            <a:r>
              <a:rPr lang="en-GB"/>
              <a:t> and </a:t>
            </a:r>
            <a:r>
              <a:rPr lang="en-GB">
                <a:latin typeface="Courier New"/>
                <a:ea typeface="Courier New"/>
                <a:cs typeface="Courier New"/>
                <a:sym typeface="Courier New"/>
              </a:rPr>
              <a:t>apply</a:t>
            </a:r>
            <a:r>
              <a:rPr lang="en-GB"/>
              <a:t> will operate on non-null values</a:t>
            </a:r>
            <a:endParaRPr/>
          </a:p>
          <a:p>
            <a:pPr indent="-317500" lvl="0" marL="457200" rtl="0" algn="l">
              <a:spcBef>
                <a:spcPts val="0"/>
              </a:spcBef>
              <a:spcAft>
                <a:spcPts val="0"/>
              </a:spcAft>
              <a:buSzPts val="1400"/>
              <a:buChar char="-"/>
            </a:pPr>
            <a:r>
              <a:rPr lang="en-GB"/>
              <a:t>by using </a:t>
            </a:r>
            <a:r>
              <a:rPr lang="en-GB">
                <a:latin typeface="Courier New"/>
                <a:ea typeface="Courier New"/>
                <a:cs typeface="Courier New"/>
                <a:sym typeface="Courier New"/>
              </a:rPr>
              <a:t>!!</a:t>
            </a:r>
            <a:r>
              <a:rPr lang="en-GB"/>
              <a:t> operator the developer takes responsibility that a value is not null, or it will throw NPE</a:t>
            </a:r>
            <a:endParaRPr/>
          </a:p>
          <a:p>
            <a:pPr indent="0" lvl="0" marL="0" rtl="0" algn="l">
              <a:spcBef>
                <a:spcPts val="0"/>
              </a:spcBef>
              <a:spcAft>
                <a:spcPts val="0"/>
              </a:spcAft>
              <a:buNone/>
            </a:pPr>
            <a:r>
              <a:rPr lang="en-GB" u="sng">
                <a:solidFill>
                  <a:schemeClr val="hlink"/>
                </a:solidFill>
                <a:hlinkClick r:id="rId2"/>
              </a:rPr>
              <a:t>https://kotlinlang.org/docs/reference/null-safety.html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6f080d35f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6f080d35f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latin typeface="Courier New"/>
                <a:ea typeface="Courier New"/>
                <a:cs typeface="Courier New"/>
                <a:sym typeface="Courier New"/>
              </a:rPr>
              <a:t>is</a:t>
            </a:r>
            <a:r>
              <a:rPr lang="en-GB"/>
              <a:t> also casts within the condition as well after the first usage</a:t>
            </a:r>
            <a:endParaRPr/>
          </a:p>
          <a:p>
            <a:pPr indent="0" lvl="0" marL="0" rtl="0" algn="l">
              <a:spcBef>
                <a:spcPts val="0"/>
              </a:spcBef>
              <a:spcAft>
                <a:spcPts val="0"/>
              </a:spcAft>
              <a:buNone/>
            </a:pPr>
            <a:r>
              <a:rPr lang="en-GB" u="sng">
                <a:solidFill>
                  <a:schemeClr val="hlink"/>
                </a:solidFill>
                <a:hlinkClick r:id="rId2"/>
              </a:rPr>
              <a:t>https://kotlinlang.org/docs/reference/typecasts.html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6f080d35f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6f080d35f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latin typeface="Courier New"/>
                <a:ea typeface="Courier New"/>
                <a:cs typeface="Courier New"/>
                <a:sym typeface="Courier New"/>
              </a:rPr>
              <a:t>when</a:t>
            </a:r>
            <a:r>
              <a:rPr lang="en-GB"/>
              <a:t> is used in Kotlin instead of switch statement</a:t>
            </a:r>
            <a:endParaRPr/>
          </a:p>
          <a:p>
            <a:pPr indent="-317500" lvl="0" marL="457200" rtl="0" algn="l">
              <a:spcBef>
                <a:spcPts val="0"/>
              </a:spcBef>
              <a:spcAft>
                <a:spcPts val="0"/>
              </a:spcAft>
              <a:buSzPts val="1400"/>
              <a:buChar char="-"/>
            </a:pPr>
            <a:r>
              <a:rPr lang="en-GB"/>
              <a:t>will talk about when a bit later</a:t>
            </a:r>
            <a:endParaRPr/>
          </a:p>
          <a:p>
            <a:pPr indent="0" lvl="0" marL="0" rtl="0" algn="l">
              <a:spcBef>
                <a:spcPts val="0"/>
              </a:spcBef>
              <a:spcAft>
                <a:spcPts val="0"/>
              </a:spcAft>
              <a:buNone/>
            </a:pPr>
            <a:r>
              <a:rPr lang="en-GB" u="sng">
                <a:solidFill>
                  <a:schemeClr val="hlink"/>
                </a:solidFill>
                <a:hlinkClick r:id="rId2"/>
              </a:rPr>
              <a:t>https://kotlinlang.org/docs/reference/control-flow.html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df22b4c1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df22b4c1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First released in 1996</a:t>
            </a:r>
            <a:endParaRPr/>
          </a:p>
          <a:p>
            <a:pPr indent="-317500" lvl="0" marL="457200" rtl="0" algn="l">
              <a:spcBef>
                <a:spcPts val="0"/>
              </a:spcBef>
              <a:spcAft>
                <a:spcPts val="0"/>
              </a:spcAft>
              <a:buSzPts val="1400"/>
              <a:buChar char="-"/>
            </a:pPr>
            <a:r>
              <a:rPr lang="en-GB"/>
              <a:t>Industry standard programming language</a:t>
            </a:r>
            <a:endParaRPr/>
          </a:p>
          <a:p>
            <a:pPr indent="-317500" lvl="0" marL="457200" rtl="0" algn="l">
              <a:spcBef>
                <a:spcPts val="0"/>
              </a:spcBef>
              <a:spcAft>
                <a:spcPts val="0"/>
              </a:spcAft>
              <a:buSzPts val="1400"/>
              <a:buChar char="-"/>
            </a:pPr>
            <a:r>
              <a:rPr lang="en-GB"/>
              <a:t>Great ecosystem, great VM, great but verbose and slowly evolving language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6f080d35f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6f080d35f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also very useful at implementing template pattern with small differences in some of the steps</a:t>
            </a:r>
            <a:endParaRPr/>
          </a:p>
          <a:p>
            <a:pPr indent="0" lvl="0" marL="0" rtl="0" algn="l">
              <a:spcBef>
                <a:spcPts val="0"/>
              </a:spcBef>
              <a:spcAft>
                <a:spcPts val="0"/>
              </a:spcAft>
              <a:buNone/>
            </a:pPr>
            <a:r>
              <a:rPr lang="en-GB" u="sng">
                <a:solidFill>
                  <a:schemeClr val="hlink"/>
                </a:solidFill>
                <a:hlinkClick r:id="rId2"/>
              </a:rPr>
              <a:t>https://kotlinlang.org/docs/reference/control-flow.html#when-expression</a:t>
            </a:r>
            <a:endParaRPr/>
          </a:p>
          <a:p>
            <a:pPr indent="0" lvl="0" marL="0" rtl="0" algn="l">
              <a:spcBef>
                <a:spcPts val="0"/>
              </a:spcBef>
              <a:spcAft>
                <a:spcPts val="0"/>
              </a:spcAft>
              <a:buNone/>
            </a:pPr>
            <a:r>
              <a:rPr lang="en-GB" u="sng">
                <a:solidFill>
                  <a:schemeClr val="hlink"/>
                </a:solidFill>
                <a:hlinkClick r:id="rId3"/>
              </a:rPr>
              <a:t>https://programmingideaswithjake.wordpress.com/2016/08/27/improved-pattern-matching-in-kotlin/</a:t>
            </a:r>
            <a:endParaRPr/>
          </a:p>
          <a:p>
            <a:pPr indent="0" lvl="0" marL="0" rtl="0" algn="l">
              <a:spcBef>
                <a:spcPts val="0"/>
              </a:spcBef>
              <a:spcAft>
                <a:spcPts val="0"/>
              </a:spcAft>
              <a:buNone/>
            </a:pPr>
            <a:r>
              <a:rPr lang="en-GB" u="sng">
                <a:solidFill>
                  <a:schemeClr val="hlink"/>
                </a:solidFill>
                <a:hlinkClick r:id="rId4"/>
              </a:rPr>
              <a:t>https://proandroiddev.com/kotlin-fun-with-in-8a425704b635</a:t>
            </a:r>
            <a:endParaRPr/>
          </a:p>
          <a:p>
            <a:pPr indent="0" lvl="0" marL="0" rtl="0" algn="l">
              <a:spcBef>
                <a:spcPts val="0"/>
              </a:spcBef>
              <a:spcAft>
                <a:spcPts val="0"/>
              </a:spcAft>
              <a:buNone/>
            </a:pPr>
            <a:r>
              <a:rPr lang="en-GB" u="sng">
                <a:solidFill>
                  <a:schemeClr val="hlink"/>
                </a:solidFill>
                <a:hlinkClick r:id="rId5"/>
              </a:rPr>
              <a:t>https://www.baeldung.com/kotlin-when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6f080d35f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6f080d35f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latin typeface="Courier New"/>
                <a:ea typeface="Courier New"/>
                <a:cs typeface="Courier New"/>
                <a:sym typeface="Courier New"/>
              </a:rPr>
              <a:t>Void</a:t>
            </a:r>
            <a:r>
              <a:rPr lang="en-GB"/>
              <a:t> is a type for Kotlin, but it’s not instantiable, so you need to return </a:t>
            </a:r>
            <a:r>
              <a:rPr lang="en-GB">
                <a:latin typeface="Courier New"/>
                <a:ea typeface="Courier New"/>
                <a:cs typeface="Courier New"/>
                <a:sym typeface="Courier New"/>
              </a:rPr>
              <a:t>null</a:t>
            </a:r>
            <a:endParaRPr>
              <a:latin typeface="Courier New"/>
              <a:ea typeface="Courier New"/>
              <a:cs typeface="Courier New"/>
              <a:sym typeface="Courier New"/>
            </a:endParaRPr>
          </a:p>
          <a:p>
            <a:pPr indent="-317500" lvl="0" marL="457200" rtl="0" algn="l">
              <a:spcBef>
                <a:spcPts val="0"/>
              </a:spcBef>
              <a:spcAft>
                <a:spcPts val="0"/>
              </a:spcAft>
              <a:buSzPts val="1400"/>
              <a:buChar char="-"/>
            </a:pPr>
            <a:r>
              <a:rPr lang="en-GB">
                <a:latin typeface="Courier New"/>
                <a:ea typeface="Courier New"/>
                <a:cs typeface="Courier New"/>
                <a:sym typeface="Courier New"/>
              </a:rPr>
              <a:t>Nothing</a:t>
            </a:r>
            <a:r>
              <a:rPr lang="en-GB"/>
              <a:t> will save us from potential bugs (foo will have compile time warning, but bar will compile, exception is a fallback mechanism if person is </a:t>
            </a:r>
            <a:r>
              <a:rPr lang="en-GB">
                <a:latin typeface="Courier New"/>
                <a:ea typeface="Courier New"/>
                <a:cs typeface="Courier New"/>
                <a:sym typeface="Courier New"/>
              </a:rPr>
              <a:t>null</a:t>
            </a:r>
            <a:r>
              <a:rPr lang="en-GB"/>
              <a:t>)</a:t>
            </a:r>
            <a:endParaRPr/>
          </a:p>
          <a:p>
            <a:pPr indent="0" lvl="0" marL="0" rtl="0" algn="l">
              <a:spcBef>
                <a:spcPts val="0"/>
              </a:spcBef>
              <a:spcAft>
                <a:spcPts val="0"/>
              </a:spcAft>
              <a:buNone/>
            </a:pPr>
            <a:r>
              <a:rPr lang="en-GB" u="sng">
                <a:solidFill>
                  <a:schemeClr val="hlink"/>
                </a:solidFill>
                <a:hlinkClick r:id="rId2"/>
              </a:rPr>
              <a:t>https://www.baeldung.com/kotlin-void-type</a:t>
            </a:r>
            <a:endParaRPr/>
          </a:p>
          <a:p>
            <a:pPr indent="0" lvl="0" marL="0" rtl="0" algn="l">
              <a:spcBef>
                <a:spcPts val="0"/>
              </a:spcBef>
              <a:spcAft>
                <a:spcPts val="0"/>
              </a:spcAft>
              <a:buNone/>
            </a:pPr>
            <a:r>
              <a:rPr lang="en-GB" u="sng">
                <a:solidFill>
                  <a:schemeClr val="hlink"/>
                </a:solidFill>
                <a:hlinkClick r:id="rId3"/>
              </a:rPr>
              <a:t>https://stackoverflow.com/questions/44834965/what-does-void-return-type-mean-in-kotlin</a:t>
            </a:r>
            <a:endParaRPr/>
          </a:p>
          <a:p>
            <a:pPr indent="0" lvl="0" marL="0" rtl="0" algn="l">
              <a:spcBef>
                <a:spcPts val="0"/>
              </a:spcBef>
              <a:spcAft>
                <a:spcPts val="0"/>
              </a:spcAft>
              <a:buNone/>
            </a:pPr>
            <a:r>
              <a:rPr lang="en-GB" u="sng">
                <a:solidFill>
                  <a:schemeClr val="hlink"/>
                </a:solidFill>
                <a:hlinkClick r:id="rId4"/>
              </a:rPr>
              <a:t>https://medium.com/@marcinmoskala/unit-is-not-special-except-of-being-default-return-type-it-is-just-singleton-6078130dbe34</a:t>
            </a:r>
            <a:endParaRPr/>
          </a:p>
          <a:p>
            <a:pPr indent="0" lvl="0" marL="0" rtl="0" algn="l">
              <a:spcBef>
                <a:spcPts val="0"/>
              </a:spcBef>
              <a:spcAft>
                <a:spcPts val="0"/>
              </a:spcAft>
              <a:buNone/>
            </a:pPr>
            <a:r>
              <a:rPr lang="en-GB" u="sng">
                <a:solidFill>
                  <a:schemeClr val="hlink"/>
                </a:solidFill>
                <a:hlinkClick r:id="rId5"/>
              </a:rPr>
              <a:t>https://medium.com/@agrawalsuneet/the-nothing-type-kotlin-2e7df43b0111</a:t>
            </a:r>
            <a:endParaRPr/>
          </a:p>
          <a:p>
            <a:pPr indent="0" lvl="0" marL="0" rtl="0" algn="l">
              <a:spcBef>
                <a:spcPts val="0"/>
              </a:spcBef>
              <a:spcAft>
                <a:spcPts val="0"/>
              </a:spcAft>
              <a:buNone/>
            </a:pPr>
            <a:r>
              <a:rPr lang="en-GB" u="sng">
                <a:solidFill>
                  <a:schemeClr val="hlink"/>
                </a:solidFill>
                <a:hlinkClick r:id="rId6"/>
              </a:rPr>
              <a:t>https://blog.kotlin-academy.com/the-beauty-of-kotlin-typing-system-7a2804fe6cf0</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710d33c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710d33c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https://medium.com/@marcinmoskala/unit-is-not-special-except-of-being-default-return-type-it-is-just-singleton-6078130dbe34</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6f080d35f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6f080d35f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composition is more flexible and allows inheriting multiple types</a:t>
            </a:r>
            <a:endParaRPr/>
          </a:p>
          <a:p>
            <a:pPr indent="-317500" lvl="0" marL="457200" rtl="0" algn="l">
              <a:spcBef>
                <a:spcPts val="0"/>
              </a:spcBef>
              <a:spcAft>
                <a:spcPts val="0"/>
              </a:spcAft>
              <a:buSzPts val="1400"/>
              <a:buChar char="-"/>
            </a:pPr>
            <a:r>
              <a:rPr lang="en-GB"/>
              <a:t>it hurts to implement in Java because every interface method needs to be implemented and delegated</a:t>
            </a:r>
            <a:endParaRPr/>
          </a:p>
          <a:p>
            <a:pPr indent="-317500" lvl="0" marL="457200" rtl="0" algn="l">
              <a:spcBef>
                <a:spcPts val="0"/>
              </a:spcBef>
              <a:spcAft>
                <a:spcPts val="0"/>
              </a:spcAft>
              <a:buSzPts val="1400"/>
              <a:buChar char="-"/>
            </a:pPr>
            <a:r>
              <a:rPr lang="en-GB"/>
              <a:t>Interface method implementation is delegated</a:t>
            </a:r>
            <a:endParaRPr/>
          </a:p>
          <a:p>
            <a:pPr indent="-317500" lvl="0" marL="457200" rtl="0" algn="l">
              <a:spcBef>
                <a:spcPts val="0"/>
              </a:spcBef>
              <a:spcAft>
                <a:spcPts val="0"/>
              </a:spcAft>
              <a:buSzPts val="1400"/>
              <a:buChar char="-"/>
            </a:pPr>
            <a:r>
              <a:rPr lang="en-GB"/>
              <a:t>m</a:t>
            </a:r>
            <a:r>
              <a:rPr lang="en-GB"/>
              <a:t>ethods can be overridden</a:t>
            </a:r>
            <a:endParaRPr/>
          </a:p>
          <a:p>
            <a:pPr indent="-317500" lvl="0" marL="457200" rtl="0" algn="l">
              <a:spcBef>
                <a:spcPts val="0"/>
              </a:spcBef>
              <a:spcAft>
                <a:spcPts val="0"/>
              </a:spcAft>
              <a:buSzPts val="1400"/>
              <a:buChar char="-"/>
            </a:pPr>
            <a:r>
              <a:rPr lang="en-GB"/>
              <a:t>It is very useful when you need to implement custom repository methods in Spring data, without re-implementing the Spring provided repository methods</a:t>
            </a:r>
            <a:endParaRPr/>
          </a:p>
          <a:p>
            <a:pPr indent="0" lvl="0" marL="0" rtl="0" algn="l">
              <a:spcBef>
                <a:spcPts val="0"/>
              </a:spcBef>
              <a:spcAft>
                <a:spcPts val="0"/>
              </a:spcAft>
              <a:buNone/>
            </a:pPr>
            <a:r>
              <a:rPr lang="en-GB" u="sng">
                <a:solidFill>
                  <a:schemeClr val="hlink"/>
                </a:solidFill>
                <a:hlinkClick r:id="rId2"/>
              </a:rPr>
              <a:t>https://kotlinlang.org/docs/reference/delegation.html</a:t>
            </a:r>
            <a:endParaRPr/>
          </a:p>
          <a:p>
            <a:pPr indent="0" lvl="0" marL="0" rtl="0" algn="l">
              <a:spcBef>
                <a:spcPts val="0"/>
              </a:spcBef>
              <a:spcAft>
                <a:spcPts val="0"/>
              </a:spcAft>
              <a:buNone/>
            </a:pPr>
            <a:r>
              <a:rPr lang="en-GB" u="sng">
                <a:solidFill>
                  <a:schemeClr val="hlink"/>
                </a:solidFill>
                <a:hlinkClick r:id="rId3"/>
              </a:rPr>
              <a:t>https://en.wikipedia.org/wiki/Composition_over_inheritance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6ff4fb36b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6ff4fb36b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6fd2cd277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6fd2cd277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latin typeface="Courier New"/>
                <a:ea typeface="Courier New"/>
                <a:cs typeface="Courier New"/>
                <a:sym typeface="Courier New"/>
              </a:rPr>
              <a:t>getValue</a:t>
            </a:r>
            <a:r>
              <a:rPr lang="en-GB"/>
              <a:t>: for read-only properties</a:t>
            </a:r>
            <a:endParaRPr/>
          </a:p>
          <a:p>
            <a:pPr indent="-317500" lvl="0" marL="457200" rtl="0" algn="l">
              <a:spcBef>
                <a:spcPts val="0"/>
              </a:spcBef>
              <a:spcAft>
                <a:spcPts val="0"/>
              </a:spcAft>
              <a:buSzPts val="1400"/>
              <a:buChar char="-"/>
            </a:pPr>
            <a:r>
              <a:rPr lang="en-GB">
                <a:latin typeface="Courier New"/>
                <a:ea typeface="Courier New"/>
                <a:cs typeface="Courier New"/>
                <a:sym typeface="Courier New"/>
              </a:rPr>
              <a:t>getValue</a:t>
            </a:r>
            <a:r>
              <a:rPr lang="en-GB"/>
              <a:t> + </a:t>
            </a:r>
            <a:r>
              <a:rPr lang="en-GB">
                <a:latin typeface="Courier New"/>
                <a:ea typeface="Courier New"/>
                <a:cs typeface="Courier New"/>
                <a:sym typeface="Courier New"/>
              </a:rPr>
              <a:t>setValue</a:t>
            </a:r>
            <a:r>
              <a:rPr lang="en-GB"/>
              <a:t>: for rear-write properties</a:t>
            </a:r>
            <a:endParaRPr/>
          </a:p>
          <a:p>
            <a:pPr indent="0" lvl="0" marL="0" rtl="0" algn="l">
              <a:spcBef>
                <a:spcPts val="0"/>
              </a:spcBef>
              <a:spcAft>
                <a:spcPts val="0"/>
              </a:spcAft>
              <a:buNone/>
            </a:pPr>
            <a:r>
              <a:rPr lang="en-GB" u="sng">
                <a:solidFill>
                  <a:schemeClr val="hlink"/>
                </a:solidFill>
                <a:hlinkClick r:id="rId2"/>
              </a:rPr>
              <a:t>https://kotlinlang.org/docs/reference/delegated-properties.html</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6f080d35f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6f080d35f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If function has a receiver type the receiver object can be passed as the first argument</a:t>
            </a:r>
            <a:endParaRPr/>
          </a:p>
          <a:p>
            <a:pPr indent="0" lvl="0" marL="0" rtl="0" algn="l">
              <a:spcBef>
                <a:spcPts val="0"/>
              </a:spcBef>
              <a:spcAft>
                <a:spcPts val="0"/>
              </a:spcAft>
              <a:buNone/>
            </a:pPr>
            <a:r>
              <a:rPr lang="en-GB" u="sng">
                <a:solidFill>
                  <a:schemeClr val="hlink"/>
                </a:solidFill>
                <a:hlinkClick r:id="rId2"/>
              </a:rPr>
              <a:t>https://kotlinlang.org/docs/reference/lambdas.html</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6f080d35f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6f080d35f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DSLs are useful in tests or human readable declarations</a:t>
            </a:r>
            <a:endParaRPr/>
          </a:p>
          <a:p>
            <a:pPr indent="0" lvl="0" marL="0" rtl="0" algn="l">
              <a:spcBef>
                <a:spcPts val="0"/>
              </a:spcBef>
              <a:spcAft>
                <a:spcPts val="0"/>
              </a:spcAft>
              <a:buNone/>
            </a:pPr>
            <a:r>
              <a:rPr lang="en-GB" u="sng">
                <a:solidFill>
                  <a:schemeClr val="hlink"/>
                </a:solidFill>
                <a:hlinkClick r:id="rId2"/>
              </a:rPr>
              <a:t>https://kotlinlang.org/docs/reference/functions.html</a:t>
            </a:r>
            <a:endParaRPr/>
          </a:p>
          <a:p>
            <a:pPr indent="0" lvl="0" marL="0" rtl="0" algn="l">
              <a:spcBef>
                <a:spcPts val="0"/>
              </a:spcBef>
              <a:spcAft>
                <a:spcPts val="0"/>
              </a:spcAft>
              <a:buNone/>
            </a:pPr>
            <a:r>
              <a:rPr lang="en-GB" u="sng">
                <a:solidFill>
                  <a:schemeClr val="hlink"/>
                </a:solidFill>
                <a:hlinkClick r:id="rId3"/>
              </a:rPr>
              <a:t>https://kotlinlang.org/docs/reference/type-safe-builders.html</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6f080d35f0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6f080d35f0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Java version:</a:t>
            </a:r>
            <a:endParaRPr/>
          </a:p>
          <a:p>
            <a:pPr indent="-317500" lvl="1" marL="914400" rtl="0" algn="l">
              <a:spcBef>
                <a:spcPts val="0"/>
              </a:spcBef>
              <a:spcAft>
                <a:spcPts val="0"/>
              </a:spcAft>
              <a:buSzPts val="1400"/>
              <a:buChar char="-"/>
            </a:pPr>
            <a:r>
              <a:rPr lang="en-GB"/>
              <a:t>verbose and not null-safe data classes (even in constructor you can pass null)</a:t>
            </a:r>
            <a:endParaRPr/>
          </a:p>
          <a:p>
            <a:pPr indent="-317500" lvl="1" marL="914400" rtl="0" algn="l">
              <a:spcBef>
                <a:spcPts val="0"/>
              </a:spcBef>
              <a:spcAft>
                <a:spcPts val="0"/>
              </a:spcAft>
              <a:buSzPts val="1400"/>
              <a:buChar char="-"/>
            </a:pPr>
            <a:r>
              <a:rPr lang="en-GB">
                <a:latin typeface="Courier New"/>
                <a:ea typeface="Courier New"/>
                <a:cs typeface="Courier New"/>
                <a:sym typeface="Courier New"/>
              </a:rPr>
              <a:t>long</a:t>
            </a:r>
            <a:r>
              <a:rPr lang="en-GB"/>
              <a:t> is a reserved keyword so the backing field needs to be renamed to </a:t>
            </a:r>
            <a:r>
              <a:rPr lang="en-GB">
                <a:latin typeface="Courier New"/>
                <a:ea typeface="Courier New"/>
                <a:cs typeface="Courier New"/>
                <a:sym typeface="Courier New"/>
              </a:rPr>
              <a:t>_long</a:t>
            </a:r>
            <a:endParaRPr/>
          </a:p>
          <a:p>
            <a:pPr indent="-317500" lvl="1" marL="914400" rtl="0" algn="l">
              <a:spcBef>
                <a:spcPts val="0"/>
              </a:spcBef>
              <a:spcAft>
                <a:spcPts val="0"/>
              </a:spcAft>
              <a:buSzPts val="1400"/>
              <a:buChar char="-"/>
            </a:pPr>
            <a:r>
              <a:rPr lang="en-GB"/>
              <a:t>some stream operators are cumbersome, i.e.: </a:t>
            </a:r>
            <a:r>
              <a:rPr lang="en-GB">
                <a:latin typeface="Courier New"/>
                <a:ea typeface="Courier New"/>
                <a:cs typeface="Courier New"/>
                <a:sym typeface="Courier New"/>
              </a:rPr>
              <a:t>groupingBy</a:t>
            </a:r>
            <a:endParaRPr/>
          </a:p>
          <a:p>
            <a:pPr indent="-317500" lvl="1" marL="914400" rtl="0" algn="l">
              <a:spcBef>
                <a:spcPts val="0"/>
              </a:spcBef>
              <a:spcAft>
                <a:spcPts val="0"/>
              </a:spcAft>
              <a:buSzPts val="1400"/>
              <a:buChar char="-"/>
            </a:pPr>
            <a:r>
              <a:rPr lang="en-GB"/>
              <a:t>method referencing can be misleading (</a:t>
            </a:r>
            <a:r>
              <a:rPr lang="en-GB">
                <a:latin typeface="Courier New"/>
                <a:ea typeface="Courier New"/>
                <a:cs typeface="Courier New"/>
                <a:sym typeface="Courier New"/>
              </a:rPr>
              <a:t>ServiceFactory::toEntity</a:t>
            </a:r>
            <a:r>
              <a:rPr lang="en-GB"/>
              <a:t> vs </a:t>
            </a:r>
            <a:r>
              <a:rPr lang="en-GB">
                <a:latin typeface="Courier New"/>
                <a:ea typeface="Courier New"/>
                <a:cs typeface="Courier New"/>
                <a:sym typeface="Courier New"/>
              </a:rPr>
              <a:t>OtpBankDto::toEntity</a:t>
            </a:r>
            <a:r>
              <a:rPr lang="en-GB"/>
              <a:t>); proper domain separation needs some static methods (not rich domain model)</a:t>
            </a:r>
            <a:endParaRPr/>
          </a:p>
          <a:p>
            <a:pPr indent="-317500" lvl="1" marL="914400" rtl="0" algn="l">
              <a:spcBef>
                <a:spcPts val="0"/>
              </a:spcBef>
              <a:spcAft>
                <a:spcPts val="0"/>
              </a:spcAft>
              <a:buSzPts val="1400"/>
              <a:buChar char="-"/>
            </a:pPr>
            <a:r>
              <a:rPr lang="en-GB"/>
              <a:t>easier to make hard to find mistakes with converters in dto class (i.e. </a:t>
            </a:r>
            <a:r>
              <a:rPr lang="en-GB">
                <a:latin typeface="Courier New"/>
                <a:ea typeface="Courier New"/>
                <a:cs typeface="Courier New"/>
                <a:sym typeface="Courier New"/>
              </a:rPr>
              <a:t>dto.id</a:t>
            </a:r>
            <a:r>
              <a:rPr lang="en-GB"/>
              <a:t>, </a:t>
            </a:r>
            <a:r>
              <a:rPr lang="en-GB">
                <a:latin typeface="Courier New"/>
                <a:ea typeface="Courier New"/>
                <a:cs typeface="Courier New"/>
                <a:sym typeface="Courier New"/>
              </a:rPr>
              <a:t>dto.openingHours</a:t>
            </a:r>
            <a:r>
              <a:rPr lang="en-GB"/>
              <a:t>)</a:t>
            </a:r>
            <a:endParaRPr/>
          </a:p>
          <a:p>
            <a:pPr indent="-317500" lvl="0" marL="457200" rtl="0" algn="l">
              <a:spcBef>
                <a:spcPts val="0"/>
              </a:spcBef>
              <a:spcAft>
                <a:spcPts val="0"/>
              </a:spcAft>
              <a:buSzPts val="1400"/>
              <a:buChar char="-"/>
            </a:pPr>
            <a:r>
              <a:rPr lang="en-GB"/>
              <a:t>Kotlin version:</a:t>
            </a:r>
            <a:endParaRPr/>
          </a:p>
          <a:p>
            <a:pPr indent="-317500" lvl="1" marL="914400" rtl="0" algn="l">
              <a:spcBef>
                <a:spcPts val="0"/>
              </a:spcBef>
              <a:spcAft>
                <a:spcPts val="0"/>
              </a:spcAft>
              <a:buSzPts val="1400"/>
              <a:buChar char="-"/>
            </a:pPr>
            <a:r>
              <a:rPr lang="en-GB"/>
              <a:t>more flexible file structure</a:t>
            </a:r>
            <a:endParaRPr/>
          </a:p>
          <a:p>
            <a:pPr indent="-317500" lvl="1" marL="914400" rtl="0" algn="l">
              <a:spcBef>
                <a:spcPts val="0"/>
              </a:spcBef>
              <a:spcAft>
                <a:spcPts val="0"/>
              </a:spcAft>
              <a:buSzPts val="1400"/>
              <a:buChar char="-"/>
            </a:pPr>
            <a:r>
              <a:rPr lang="en-GB"/>
              <a:t>more expressive and concise code</a:t>
            </a:r>
            <a:endParaRPr/>
          </a:p>
          <a:p>
            <a:pPr indent="-317500" lvl="1" marL="914400" rtl="0" algn="l">
              <a:spcBef>
                <a:spcPts val="0"/>
              </a:spcBef>
              <a:spcAft>
                <a:spcPts val="0"/>
              </a:spcAft>
              <a:buSzPts val="1400"/>
              <a:buChar char="-"/>
            </a:pPr>
            <a:r>
              <a:rPr lang="en-GB"/>
              <a:t>easier to read and faster to understand</a:t>
            </a:r>
            <a:endParaRPr/>
          </a:p>
          <a:p>
            <a:pPr indent="-317500" lvl="1" marL="914400" rtl="0" algn="l">
              <a:spcBef>
                <a:spcPts val="0"/>
              </a:spcBef>
              <a:spcAft>
                <a:spcPts val="0"/>
              </a:spcAft>
              <a:buSzPts val="1400"/>
              <a:buChar char="-"/>
            </a:pPr>
            <a:r>
              <a:rPr lang="en-GB"/>
              <a:t>it has the same or better performance</a:t>
            </a:r>
            <a:endParaRPr/>
          </a:p>
          <a:p>
            <a:pPr indent="-317500" lvl="1" marL="914400" rtl="0" algn="l">
              <a:spcBef>
                <a:spcPts val="0"/>
              </a:spcBef>
              <a:spcAft>
                <a:spcPts val="0"/>
              </a:spcAft>
              <a:buSzPts val="1400"/>
              <a:buChar char="-"/>
            </a:pPr>
            <a:r>
              <a:rPr lang="en-GB"/>
              <a:t>empowers rich domain model (extension methods operate on instance, not on static methods with passed reference)</a:t>
            </a:r>
            <a:endParaRPr/>
          </a:p>
          <a:p>
            <a:pPr indent="-317500" lvl="1" marL="914400" rtl="0" algn="l">
              <a:spcBef>
                <a:spcPts val="0"/>
              </a:spcBef>
              <a:spcAft>
                <a:spcPts val="0"/>
              </a:spcAft>
              <a:buSzPts val="1400"/>
              <a:buChar char="-"/>
            </a:pPr>
            <a:r>
              <a:rPr lang="en-GB"/>
              <a:t>rich set of operators on collections (i.e., </a:t>
            </a:r>
            <a:r>
              <a:rPr lang="en-GB">
                <a:latin typeface="Courier New"/>
                <a:ea typeface="Courier New"/>
                <a:cs typeface="Courier New"/>
                <a:sym typeface="Courier New"/>
              </a:rPr>
              <a:t>filterNotNull</a:t>
            </a:r>
            <a:r>
              <a:rPr lang="en-GB"/>
              <a:t>, </a:t>
            </a:r>
            <a:r>
              <a:rPr lang="en-GB">
                <a:latin typeface="Courier New"/>
                <a:ea typeface="Courier New"/>
                <a:cs typeface="Courier New"/>
                <a:sym typeface="Courier New"/>
              </a:rPr>
              <a:t>slice</a:t>
            </a:r>
            <a:r>
              <a:rPr lang="en-GB"/>
              <a:t>; for Java </a:t>
            </a:r>
            <a:r>
              <a:rPr lang="en-GB">
                <a:latin typeface="Courier New"/>
                <a:ea typeface="Courier New"/>
                <a:cs typeface="Courier New"/>
                <a:sym typeface="Courier New"/>
              </a:rPr>
              <a:t>Arrays.copyOnRange</a:t>
            </a:r>
            <a:r>
              <a:rPr lang="en-GB"/>
              <a:t> on array is weird and less known)</a:t>
            </a:r>
            <a:endParaRPr/>
          </a:p>
          <a:p>
            <a:pPr indent="-317500" lvl="0" marL="457200" rtl="0" algn="l">
              <a:spcBef>
                <a:spcPts val="0"/>
              </a:spcBef>
              <a:spcAft>
                <a:spcPts val="0"/>
              </a:spcAft>
              <a:buSzPts val="1400"/>
              <a:buChar char="-"/>
            </a:pPr>
            <a:r>
              <a:rPr lang="en-GB"/>
              <a:t>both versions are fully interoperable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6f080d35f0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6f080d35f0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coroutines are light-weight threads, you can run 100.000s of them without any issue, while Java threads will run out of memory even with 100.000 threads.</a:t>
            </a:r>
            <a:endParaRPr/>
          </a:p>
          <a:p>
            <a:pPr indent="-317500" lvl="0" marL="457200" rtl="0" algn="l">
              <a:spcBef>
                <a:spcPts val="0"/>
              </a:spcBef>
              <a:spcAft>
                <a:spcPts val="0"/>
              </a:spcAft>
              <a:buSzPts val="1400"/>
              <a:buChar char="-"/>
            </a:pPr>
            <a:r>
              <a:rPr lang="en-GB">
                <a:latin typeface="Courier New"/>
                <a:ea typeface="Courier New"/>
                <a:cs typeface="Courier New"/>
                <a:sym typeface="Courier New"/>
              </a:rPr>
              <a:t>runBlocking</a:t>
            </a:r>
            <a:r>
              <a:rPr lang="en-GB"/>
              <a:t> block the current coroutine scope until all coroutines are finished (GlobalScope blocks the main thread)</a:t>
            </a:r>
            <a:endParaRPr/>
          </a:p>
          <a:p>
            <a:pPr indent="-317500" lvl="0" marL="457200" rtl="0" algn="l">
              <a:spcBef>
                <a:spcPts val="0"/>
              </a:spcBef>
              <a:spcAft>
                <a:spcPts val="0"/>
              </a:spcAft>
              <a:buSzPts val="1400"/>
              <a:buChar char="-"/>
            </a:pPr>
            <a:r>
              <a:rPr lang="en-GB">
                <a:latin typeface="Courier New"/>
                <a:ea typeface="Courier New"/>
                <a:cs typeface="Courier New"/>
                <a:sym typeface="Courier New"/>
              </a:rPr>
              <a:t>launch</a:t>
            </a:r>
            <a:r>
              <a:rPr lang="en-GB"/>
              <a:t> will start a new coroutine</a:t>
            </a:r>
            <a:endParaRPr/>
          </a:p>
          <a:p>
            <a:pPr indent="-317500" lvl="0" marL="457200" rtl="0" algn="l">
              <a:spcBef>
                <a:spcPts val="0"/>
              </a:spcBef>
              <a:spcAft>
                <a:spcPts val="0"/>
              </a:spcAft>
              <a:buSzPts val="1400"/>
              <a:buChar char="-"/>
            </a:pPr>
            <a:r>
              <a:rPr lang="en-GB">
                <a:latin typeface="Courier New"/>
                <a:ea typeface="Courier New"/>
                <a:cs typeface="Courier New"/>
                <a:sym typeface="Courier New"/>
              </a:rPr>
              <a:t>launch</a:t>
            </a:r>
            <a:r>
              <a:rPr lang="en-GB"/>
              <a:t> will call suspending function and will return when it’s finished</a:t>
            </a:r>
            <a:endParaRPr/>
          </a:p>
          <a:p>
            <a:pPr indent="-317500" lvl="0" marL="457200" rtl="0" algn="l">
              <a:spcBef>
                <a:spcPts val="0"/>
              </a:spcBef>
              <a:spcAft>
                <a:spcPts val="0"/>
              </a:spcAft>
              <a:buSzPts val="1400"/>
              <a:buChar char="-"/>
            </a:pPr>
            <a:r>
              <a:rPr lang="en-GB"/>
              <a:t>cancel and timeout will throw exception, so in the </a:t>
            </a:r>
            <a:r>
              <a:rPr lang="en-GB">
                <a:latin typeface="Courier New"/>
                <a:ea typeface="Courier New"/>
                <a:cs typeface="Courier New"/>
                <a:sym typeface="Courier New"/>
              </a:rPr>
              <a:t>finally</a:t>
            </a:r>
            <a:r>
              <a:rPr lang="en-GB"/>
              <a:t> block of try you can close your resources</a:t>
            </a:r>
            <a:endParaRPr/>
          </a:p>
          <a:p>
            <a:pPr indent="-317500" lvl="0" marL="457200" rtl="0" algn="l">
              <a:spcBef>
                <a:spcPts val="0"/>
              </a:spcBef>
              <a:spcAft>
                <a:spcPts val="0"/>
              </a:spcAft>
              <a:buSzPts val="1400"/>
              <a:buChar char="-"/>
            </a:pPr>
            <a:r>
              <a:rPr lang="en-GB">
                <a:latin typeface="Courier New"/>
                <a:ea typeface="Courier New"/>
                <a:cs typeface="Courier New"/>
                <a:sym typeface="Courier New"/>
              </a:rPr>
              <a:t>withTimeoutOrNull</a:t>
            </a:r>
            <a:r>
              <a:rPr lang="en-GB"/>
              <a:t> will return null instead of throwing exception</a:t>
            </a:r>
            <a:endParaRPr/>
          </a:p>
          <a:p>
            <a:pPr indent="0" lvl="0" marL="0" rtl="0" algn="l">
              <a:spcBef>
                <a:spcPts val="0"/>
              </a:spcBef>
              <a:spcAft>
                <a:spcPts val="0"/>
              </a:spcAft>
              <a:buNone/>
            </a:pPr>
            <a:r>
              <a:rPr lang="en-GB" u="sng">
                <a:solidFill>
                  <a:schemeClr val="hlink"/>
                </a:solidFill>
                <a:hlinkClick r:id="rId2"/>
              </a:rPr>
              <a:t>https://kotlinlang.org/docs/reference/coroutines/coroutines-guide.html</a:t>
            </a:r>
            <a:endParaRPr/>
          </a:p>
          <a:p>
            <a:pPr indent="0" lvl="0" marL="0" rtl="0" algn="l">
              <a:spcBef>
                <a:spcPts val="0"/>
              </a:spcBef>
              <a:spcAft>
                <a:spcPts val="0"/>
              </a:spcAft>
              <a:buNone/>
            </a:pPr>
            <a:r>
              <a:rPr lang="en-GB" u="sng">
                <a:solidFill>
                  <a:schemeClr val="hlink"/>
                </a:solidFill>
                <a:hlinkClick r:id="rId3"/>
              </a:rPr>
              <a:t>https://kotlinlang.org/docs/reference/coroutines/cancellation-and-timeouts.html</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6ee7b92d42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ee7b92d42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Java is criticised long time ago because of it’s verbosity and complexity. It also has many design weakness.</a:t>
            </a:r>
            <a:endParaRPr/>
          </a:p>
          <a:p>
            <a:pPr indent="0" lvl="0" marL="0" rtl="0" algn="l">
              <a:spcBef>
                <a:spcPts val="0"/>
              </a:spcBef>
              <a:spcAft>
                <a:spcPts val="0"/>
              </a:spcAft>
              <a:buNone/>
            </a:pPr>
            <a:r>
              <a:rPr lang="en-GB" u="sng">
                <a:solidFill>
                  <a:schemeClr val="hlink"/>
                </a:solidFill>
                <a:hlinkClick r:id="rId2"/>
              </a:rPr>
              <a:t>https://wiki.theory.org/index.php/YourLanguageSucks#Java_sucks_because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6fd875ea9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6fd875ea9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latin typeface="Courier New"/>
                <a:ea typeface="Courier New"/>
                <a:cs typeface="Courier New"/>
                <a:sym typeface="Courier New"/>
              </a:rPr>
              <a:t>Deferred</a:t>
            </a:r>
            <a:r>
              <a:rPr lang="en-GB"/>
              <a:t> is also a Job, so it is cancellable and has timeout</a:t>
            </a:r>
            <a:endParaRPr/>
          </a:p>
          <a:p>
            <a:pPr indent="-317500" lvl="0" marL="457200" rtl="0" algn="l">
              <a:spcBef>
                <a:spcPts val="0"/>
              </a:spcBef>
              <a:spcAft>
                <a:spcPts val="0"/>
              </a:spcAft>
              <a:buSzPts val="1400"/>
              <a:buChar char="-"/>
            </a:pPr>
            <a:r>
              <a:rPr lang="en-GB">
                <a:latin typeface="Courier New"/>
                <a:ea typeface="Courier New"/>
                <a:cs typeface="Courier New"/>
                <a:sym typeface="Courier New"/>
              </a:rPr>
              <a:t>async</a:t>
            </a:r>
            <a:r>
              <a:rPr lang="en-GB"/>
              <a:t> can be started lazily</a:t>
            </a:r>
            <a:endParaRPr/>
          </a:p>
          <a:p>
            <a:pPr indent="-317500" lvl="0" marL="457200" rtl="0" algn="l">
              <a:spcBef>
                <a:spcPts val="0"/>
              </a:spcBef>
              <a:spcAft>
                <a:spcPts val="0"/>
              </a:spcAft>
              <a:buSzPts val="1400"/>
              <a:buChar char="-"/>
            </a:pPr>
            <a:r>
              <a:rPr lang="en-GB"/>
              <a:t>cancellation is propagated, so if method </a:t>
            </a:r>
            <a:r>
              <a:rPr lang="en-GB">
                <a:latin typeface="Courier New"/>
                <a:ea typeface="Courier New"/>
                <a:cs typeface="Courier New"/>
                <a:sym typeface="Courier New"/>
              </a:rPr>
              <a:t>doSomethingUsefulTwo()</a:t>
            </a:r>
            <a:r>
              <a:rPr lang="en-GB"/>
              <a:t> throws exception, method </a:t>
            </a:r>
            <a:r>
              <a:rPr lang="en-GB">
                <a:latin typeface="Courier New"/>
                <a:ea typeface="Courier New"/>
                <a:cs typeface="Courier New"/>
                <a:sym typeface="Courier New"/>
              </a:rPr>
              <a:t>doSomethingUsefulOne()</a:t>
            </a:r>
            <a:r>
              <a:rPr lang="en-GB"/>
              <a:t> will cancel</a:t>
            </a:r>
            <a:endParaRPr/>
          </a:p>
          <a:p>
            <a:pPr indent="0" lvl="0" marL="0" rtl="0" algn="l">
              <a:spcBef>
                <a:spcPts val="0"/>
              </a:spcBef>
              <a:spcAft>
                <a:spcPts val="0"/>
              </a:spcAft>
              <a:buNone/>
            </a:pPr>
            <a:r>
              <a:rPr lang="en-GB" u="sng">
                <a:solidFill>
                  <a:schemeClr val="hlink"/>
                </a:solidFill>
                <a:hlinkClick r:id="rId2"/>
              </a:rPr>
              <a:t>https://kotlinlang.org/docs/reference/coroutines/composing-suspending-functions.html</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6f080d35f0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6f080d35f0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Sending a </a:t>
            </a:r>
            <a:r>
              <a:rPr lang="en-GB">
                <a:latin typeface="Courier New"/>
                <a:ea typeface="Courier New"/>
                <a:cs typeface="Courier New"/>
                <a:sym typeface="Courier New"/>
              </a:rPr>
              <a:t>close</a:t>
            </a:r>
            <a:r>
              <a:rPr lang="en-GB"/>
              <a:t> token is optional</a:t>
            </a:r>
            <a:endParaRPr/>
          </a:p>
          <a:p>
            <a:pPr indent="0" lvl="0" marL="0" rtl="0" algn="l">
              <a:spcBef>
                <a:spcPts val="0"/>
              </a:spcBef>
              <a:spcAft>
                <a:spcPts val="0"/>
              </a:spcAft>
              <a:buNone/>
            </a:pPr>
            <a:r>
              <a:rPr lang="en-GB" u="sng">
                <a:solidFill>
                  <a:schemeClr val="hlink"/>
                </a:solidFill>
                <a:hlinkClick r:id="rId2"/>
              </a:rPr>
              <a:t>https://kotlinlang.org/docs/reference/coroutines/channels.html</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6fdaec4de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6fdaec4de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With fan-out multiple receiver consumes the same producer, with fan-in same receiver consumes multiple producer</a:t>
            </a:r>
            <a:endParaRPr/>
          </a:p>
          <a:p>
            <a:pPr indent="-317500" lvl="0" marL="457200" rtl="0" algn="l">
              <a:spcBef>
                <a:spcPts val="0"/>
              </a:spcBef>
              <a:spcAft>
                <a:spcPts val="0"/>
              </a:spcAft>
              <a:buSzPts val="1400"/>
              <a:buChar char="-"/>
            </a:pPr>
            <a:r>
              <a:rPr lang="en-GB"/>
              <a:t>Ticker channel sends a Unit every given scheduled time (to trigger consumers)</a:t>
            </a:r>
            <a:endParaRPr/>
          </a:p>
          <a:p>
            <a:pPr indent="-317500" lvl="0" marL="457200" rtl="0" algn="l">
              <a:spcBef>
                <a:spcPts val="0"/>
              </a:spcBef>
              <a:spcAft>
                <a:spcPts val="0"/>
              </a:spcAft>
              <a:buSzPts val="1400"/>
              <a:buChar char="-"/>
            </a:pPr>
            <a:r>
              <a:rPr lang="en-GB"/>
              <a:t>S</a:t>
            </a:r>
            <a:r>
              <a:rPr lang="en-GB"/>
              <a:t>elect expression is experimental: it lets consume multiple channels simultaneously (Golang like)</a:t>
            </a:r>
            <a:endParaRPr/>
          </a:p>
          <a:p>
            <a:pPr indent="0" lvl="0" marL="0" rtl="0" algn="l">
              <a:spcBef>
                <a:spcPts val="0"/>
              </a:spcBef>
              <a:spcAft>
                <a:spcPts val="0"/>
              </a:spcAft>
              <a:buNone/>
            </a:pPr>
            <a:r>
              <a:rPr lang="en-GB" u="sng">
                <a:solidFill>
                  <a:schemeClr val="hlink"/>
                </a:solidFill>
                <a:hlinkClick r:id="rId2"/>
              </a:rPr>
              <a:t>https://kotlinlang.org/docs/reference/coroutines/channels.html</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6f080d35f0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6f080d35f0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Flows are cold streams, similar to sequences, it does not run until it is collected</a:t>
            </a:r>
            <a:endParaRPr/>
          </a:p>
          <a:p>
            <a:pPr indent="-317500" lvl="0" marL="457200" rtl="0" algn="l">
              <a:spcBef>
                <a:spcPts val="0"/>
              </a:spcBef>
              <a:spcAft>
                <a:spcPts val="0"/>
              </a:spcAft>
              <a:buSzPts val="1400"/>
              <a:buChar char="-"/>
            </a:pPr>
            <a:r>
              <a:rPr lang="en-GB">
                <a:latin typeface="Courier New"/>
                <a:ea typeface="Courier New"/>
                <a:cs typeface="Courier New"/>
                <a:sym typeface="Courier New"/>
              </a:rPr>
              <a:t>.asFlow()</a:t>
            </a:r>
            <a:r>
              <a:rPr lang="en-GB"/>
              <a:t> converts a range to flow and it can be consumed within the same stream</a:t>
            </a:r>
            <a:endParaRPr/>
          </a:p>
          <a:p>
            <a:pPr indent="-317500" lvl="0" marL="457200" rtl="0" algn="l">
              <a:spcBef>
                <a:spcPts val="0"/>
              </a:spcBef>
              <a:spcAft>
                <a:spcPts val="0"/>
              </a:spcAft>
              <a:buSzPts val="1400"/>
              <a:buChar char="-"/>
            </a:pPr>
            <a:r>
              <a:rPr lang="en-GB"/>
              <a:t>Reactive Streams Technology Compatibility Kit  = is a guide to help Reactive Streams library implementers to validate their implementations against the rules defined in the Specification</a:t>
            </a:r>
            <a:endParaRPr/>
          </a:p>
          <a:p>
            <a:pPr indent="0" lvl="0" marL="0" rtl="0" algn="l">
              <a:spcBef>
                <a:spcPts val="0"/>
              </a:spcBef>
              <a:spcAft>
                <a:spcPts val="0"/>
              </a:spcAft>
              <a:buNone/>
            </a:pPr>
            <a:r>
              <a:rPr lang="en-GB" u="sng">
                <a:solidFill>
                  <a:schemeClr val="hlink"/>
                </a:solidFill>
                <a:hlinkClick r:id="rId2"/>
              </a:rPr>
              <a:t>https://kotlinlang.org/docs/reference/coroutines/flow.html</a:t>
            </a:r>
            <a:endParaRPr/>
          </a:p>
          <a:p>
            <a:pPr indent="0" lvl="0" marL="0" rtl="0" algn="l">
              <a:spcBef>
                <a:spcPts val="0"/>
              </a:spcBef>
              <a:spcAft>
                <a:spcPts val="0"/>
              </a:spcAft>
              <a:buNone/>
            </a:pPr>
            <a:r>
              <a:rPr lang="en-GB" u="sng">
                <a:solidFill>
                  <a:schemeClr val="hlink"/>
                </a:solidFill>
                <a:hlinkClick r:id="rId3"/>
              </a:rPr>
              <a:t>https://www.reactive-streams.org/</a:t>
            </a:r>
            <a:endParaRPr/>
          </a:p>
          <a:p>
            <a:pPr indent="0" lvl="0" marL="0" rtl="0" algn="l">
              <a:spcBef>
                <a:spcPts val="0"/>
              </a:spcBef>
              <a:spcAft>
                <a:spcPts val="0"/>
              </a:spcAft>
              <a:buNone/>
            </a:pPr>
            <a:r>
              <a:rPr lang="en-GB" u="sng">
                <a:solidFill>
                  <a:schemeClr val="hlink"/>
                </a:solidFill>
                <a:hlinkClick r:id="rId4"/>
              </a:rPr>
              <a:t>https://medium.com/@elizarov/reactive-streams-and-kotlin-flows-bfd12772cda4</a:t>
            </a:r>
            <a:endParaRPr/>
          </a:p>
          <a:p>
            <a:pPr indent="0" lvl="0" marL="0" rtl="0" algn="l">
              <a:spcBef>
                <a:spcPts val="0"/>
              </a:spcBef>
              <a:spcAft>
                <a:spcPts val="0"/>
              </a:spcAft>
              <a:buNone/>
            </a:pPr>
            <a:r>
              <a:rPr lang="en-GB" u="sng">
                <a:solidFill>
                  <a:schemeClr val="hlink"/>
                </a:solidFill>
                <a:hlinkClick r:id="rId5"/>
              </a:rPr>
              <a:t>https://spring.io/blog/2019/04/12/going-reactive-with-spring-coroutines-and-kotlin-flow</a:t>
            </a:r>
            <a:endParaRPr/>
          </a:p>
          <a:p>
            <a:pPr indent="0" lvl="0" marL="0" rtl="0" algn="l">
              <a:spcBef>
                <a:spcPts val="0"/>
              </a:spcBef>
              <a:spcAft>
                <a:spcPts val="0"/>
              </a:spcAft>
              <a:buNone/>
            </a:pPr>
            <a:r>
              <a:rPr lang="en-GB" u="sng">
                <a:solidFill>
                  <a:schemeClr val="hlink"/>
                </a:solidFill>
                <a:hlinkClick r:id="rId6"/>
              </a:rPr>
              <a:t>https://docs.spring.io/spring/docs/5.2.0.BUILD-SNAPSHOT/spring-framework-reference/languages.html#coroutines</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6f080d35f0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6f080d35f0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Webflux version:</a:t>
            </a:r>
            <a:endParaRPr/>
          </a:p>
          <a:p>
            <a:pPr indent="-317500" lvl="1" marL="914400" rtl="0" algn="l">
              <a:spcBef>
                <a:spcPts val="0"/>
              </a:spcBef>
              <a:spcAft>
                <a:spcPts val="0"/>
              </a:spcAft>
              <a:buSzPts val="1400"/>
              <a:buChar char="-"/>
            </a:pPr>
            <a:r>
              <a:rPr lang="en-GB"/>
              <a:t>it allocates threads as it is expected by default, steps are executed independently</a:t>
            </a:r>
            <a:endParaRPr/>
          </a:p>
          <a:p>
            <a:pPr indent="-317500" lvl="0" marL="457200" rtl="0" algn="l">
              <a:spcBef>
                <a:spcPts val="0"/>
              </a:spcBef>
              <a:spcAft>
                <a:spcPts val="0"/>
              </a:spcAft>
              <a:buSzPts val="1400"/>
              <a:buChar char="-"/>
            </a:pPr>
            <a:r>
              <a:rPr lang="en-GB"/>
              <a:t>Flow version:</a:t>
            </a:r>
            <a:endParaRPr/>
          </a:p>
          <a:p>
            <a:pPr indent="-317500" lvl="1" marL="914400" rtl="0" algn="l">
              <a:spcBef>
                <a:spcPts val="0"/>
              </a:spcBef>
              <a:spcAft>
                <a:spcPts val="0"/>
              </a:spcAft>
              <a:buSzPts val="1400"/>
              <a:buChar char="-"/>
            </a:pPr>
            <a:r>
              <a:rPr lang="en-GB"/>
              <a:t>Flow pushes items one-by-one, when each item finished processing the “pipeline”</a:t>
            </a:r>
            <a:endParaRPr/>
          </a:p>
          <a:p>
            <a:pPr indent="-317500" lvl="1" marL="914400" rtl="0" algn="l">
              <a:spcBef>
                <a:spcPts val="0"/>
              </a:spcBef>
              <a:spcAft>
                <a:spcPts val="0"/>
              </a:spcAft>
              <a:buSzPts val="1400"/>
              <a:buChar char="-"/>
            </a:pPr>
            <a:r>
              <a:rPr lang="en-GB"/>
              <a:t>no need for flatMap for asynchronous invocation, map takes suspending functions</a:t>
            </a:r>
            <a:endParaRPr/>
          </a:p>
          <a:p>
            <a:pPr indent="-317500" lvl="1" marL="914400" rtl="0" algn="l">
              <a:spcBef>
                <a:spcPts val="0"/>
              </a:spcBef>
              <a:spcAft>
                <a:spcPts val="0"/>
              </a:spcAft>
              <a:buSzPts val="1400"/>
              <a:buChar char="-"/>
            </a:pPr>
            <a:r>
              <a:rPr lang="en-GB"/>
              <a:t>it also uses system threads (probably lightweight threads are not available for IO, maybe just for computation)</a:t>
            </a:r>
            <a:endParaRPr/>
          </a:p>
          <a:p>
            <a:pPr indent="-317500" lvl="0" marL="457200" rtl="0" algn="l">
              <a:spcBef>
                <a:spcPts val="0"/>
              </a:spcBef>
              <a:spcAft>
                <a:spcPts val="0"/>
              </a:spcAft>
              <a:buSzPts val="1400"/>
              <a:buChar char="-"/>
            </a:pPr>
            <a:r>
              <a:rPr lang="en-GB"/>
              <a:t>both have almost the same performance and resource usage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6f080d35f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6f080d35f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6f080d35f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6f080d35f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7df22b4c1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df22b4c1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2003 Groovy (slow and problematic autocomplete)</a:t>
            </a:r>
            <a:endParaRPr/>
          </a:p>
          <a:p>
            <a:pPr indent="-317500" lvl="0" marL="457200" rtl="0" algn="l">
              <a:spcBef>
                <a:spcPts val="0"/>
              </a:spcBef>
              <a:spcAft>
                <a:spcPts val="0"/>
              </a:spcAft>
              <a:buSzPts val="1400"/>
              <a:buChar char="-"/>
            </a:pPr>
            <a:r>
              <a:rPr lang="en-GB"/>
              <a:t>2004 Scala (functional, slow compilation, complicated)</a:t>
            </a:r>
            <a:endParaRPr/>
          </a:p>
          <a:p>
            <a:pPr indent="-317500" lvl="0" marL="457200" rtl="0" algn="l">
              <a:spcBef>
                <a:spcPts val="0"/>
              </a:spcBef>
              <a:spcAft>
                <a:spcPts val="0"/>
              </a:spcAft>
              <a:buSzPts val="1400"/>
              <a:buChar char="-"/>
            </a:pPr>
            <a:r>
              <a:rPr lang="en-GB"/>
              <a:t>2007 Clojure (functional, dynamic, Lisp)</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t>
            </a:r>
            <a:r>
              <a:rPr lang="en-GB" u="sng">
                <a:solidFill>
                  <a:schemeClr val="hlink"/>
                </a:solidFill>
                <a:hlinkClick r:id="rId2"/>
              </a:rPr>
              <a:t>https://openmoji.org/library/#group=smileys-emotion</a:t>
            </a:r>
            <a:r>
              <a:rPr lang="en-GB"/>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7df22b4c1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df22b4c1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First appeared in 2011</a:t>
            </a:r>
            <a:endParaRPr/>
          </a:p>
          <a:p>
            <a:pPr indent="0" lvl="0" marL="0" rtl="0" algn="l">
              <a:spcBef>
                <a:spcPts val="0"/>
              </a:spcBef>
              <a:spcAft>
                <a:spcPts val="0"/>
              </a:spcAft>
              <a:buNone/>
            </a:pPr>
            <a:r>
              <a:rPr lang="en-GB"/>
              <a:t>“</a:t>
            </a:r>
            <a:r>
              <a:rPr lang="en-GB"/>
              <a:t>JetBrains lead Dmitry Jemerov said that most languages did not have the features they were looking for, with the exception of Scala. However, he cited the slow compilation time of Scala as a deficiency.”</a:t>
            </a:r>
            <a:endParaRPr/>
          </a:p>
          <a:p>
            <a:pPr indent="0" lvl="0" marL="0" rtl="0" algn="l">
              <a:spcBef>
                <a:spcPts val="0"/>
              </a:spcBef>
              <a:spcAft>
                <a:spcPts val="0"/>
              </a:spcAft>
              <a:buNone/>
            </a:pPr>
            <a:r>
              <a:rPr lang="en-GB" u="sng">
                <a:solidFill>
                  <a:schemeClr val="hlink"/>
                </a:solidFill>
                <a:hlinkClick r:id="rId2"/>
              </a:rPr>
              <a:t>https://en.wikipedia.org/wiki/Kotlin_(programming_language)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Kotlin is very popular because it’s expressive syntax and it’s fully interoperable with Java.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6ee7b92d42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6ee7b92d42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Kotlin became very popular first among Android developers (they use JDK6)  and gained a lot of attention later among backend developers as well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6ee7b92d42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6ee7b92d42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Still many companies and developers are afraid to migrate because they are afraid that Kotlin is just another hype.</a:t>
            </a:r>
            <a:endParaRPr/>
          </a:p>
          <a:p>
            <a:pPr indent="0" lvl="0" marL="0" rtl="0" algn="l">
              <a:spcBef>
                <a:spcPts val="0"/>
              </a:spcBef>
              <a:spcAft>
                <a:spcPts val="0"/>
              </a:spcAft>
              <a:buNone/>
            </a:pPr>
            <a:r>
              <a:rPr lang="en-GB"/>
              <a:t>(it doesn’t bite)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2"/>
              </a:rPr>
              <a:t>https://devrant.com/rants/651554/rant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6ee7b92d42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6ee7b92d42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May 2019 Google announced that Kotlin is their preferred for Android development (and shortly Spring also announced Kotlin as their preferred language), so it became clear that the language is mature and stable enough.</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2"/>
              </a:rPr>
              <a:t>https://me.me/i/google-kotlin-java-java-no-you-didn%E2%80%99t-1c90464fb0e14f0b84e9adf63ad468e1</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4000500" y="0"/>
            <a:ext cx="5143500" cy="5143500"/>
          </a:xfrm>
          <a:prstGeom prst="rect">
            <a:avLst/>
          </a:prstGeom>
          <a:noFill/>
          <a:ln>
            <a:noFill/>
          </a:ln>
        </p:spPr>
      </p:pic>
      <p:sp>
        <p:nvSpPr>
          <p:cNvPr id="11" name="Google Shape;11;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2" name="Google Shape;12;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14" name="Google Shape;14;p2"/>
          <p:cNvPicPr preferRelativeResize="0"/>
          <p:nvPr/>
        </p:nvPicPr>
        <p:blipFill>
          <a:blip r:embed="rId3">
            <a:alphaModFix/>
          </a:blip>
          <a:stretch>
            <a:fillRect/>
          </a:stretch>
        </p:blipFill>
        <p:spPr>
          <a:xfrm>
            <a:off x="0" y="-25"/>
            <a:ext cx="5143500"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88" name="Shape 88"/>
        <p:cNvGrpSpPr/>
        <p:nvPr/>
      </p:nvGrpSpPr>
      <p:grpSpPr>
        <a:xfrm>
          <a:off x="0" y="0"/>
          <a:ext cx="0" cy="0"/>
          <a:chOff x="0" y="0"/>
          <a:chExt cx="0" cy="0"/>
        </a:xfrm>
      </p:grpSpPr>
      <p:sp>
        <p:nvSpPr>
          <p:cNvPr id="89" name="Google Shape;89;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11"/>
          <p:cNvGrpSpPr/>
          <p:nvPr/>
        </p:nvGrpSpPr>
        <p:grpSpPr>
          <a:xfrm>
            <a:off x="4406400" y="0"/>
            <a:ext cx="4737600" cy="5143500"/>
            <a:chOff x="4406400" y="0"/>
            <a:chExt cx="4737600" cy="5143500"/>
          </a:xfrm>
        </p:grpSpPr>
        <p:sp>
          <p:nvSpPr>
            <p:cNvPr id="94" name="Google Shape;94;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3" name="Google Shape;113;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4" name="Shape 114"/>
        <p:cNvGrpSpPr/>
        <p:nvPr/>
      </p:nvGrpSpPr>
      <p:grpSpPr>
        <a:xfrm>
          <a:off x="0" y="0"/>
          <a:ext cx="0" cy="0"/>
          <a:chOff x="0" y="0"/>
          <a:chExt cx="0" cy="0"/>
        </a:xfrm>
      </p:grpSpPr>
      <p:sp>
        <p:nvSpPr>
          <p:cNvPr id="115" name="Google Shape;115;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2"/>
          <p:cNvGrpSpPr/>
          <p:nvPr/>
        </p:nvGrpSpPr>
        <p:grpSpPr>
          <a:xfrm>
            <a:off x="0" y="381001"/>
            <a:ext cx="1037850" cy="1016287"/>
            <a:chOff x="0" y="381001"/>
            <a:chExt cx="1037850" cy="1016287"/>
          </a:xfrm>
        </p:grpSpPr>
        <p:sp>
          <p:nvSpPr>
            <p:cNvPr id="120" name="Google Shape;120;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24" name="Google Shape;124;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5" name="Google Shape;125;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26" name="Shape 126"/>
        <p:cNvGrpSpPr/>
        <p:nvPr/>
      </p:nvGrpSpPr>
      <p:grpSpPr>
        <a:xfrm>
          <a:off x="0" y="0"/>
          <a:ext cx="0" cy="0"/>
          <a:chOff x="0" y="0"/>
          <a:chExt cx="0" cy="0"/>
        </a:xfrm>
      </p:grpSpPr>
      <p:grpSp>
        <p:nvGrpSpPr>
          <p:cNvPr id="127" name="Google Shape;127;p13"/>
          <p:cNvGrpSpPr/>
          <p:nvPr/>
        </p:nvGrpSpPr>
        <p:grpSpPr>
          <a:xfrm>
            <a:off x="0" y="4128572"/>
            <a:ext cx="698925" cy="684657"/>
            <a:chOff x="0" y="3785672"/>
            <a:chExt cx="698925" cy="684657"/>
          </a:xfrm>
        </p:grpSpPr>
        <p:sp>
          <p:nvSpPr>
            <p:cNvPr id="128" name="Google Shape;128;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1" name="Google Shape;131;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2" name="Google Shape;132;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36" name="Shape 136"/>
        <p:cNvGrpSpPr/>
        <p:nvPr/>
      </p:nvGrpSpPr>
      <p:grpSpPr>
        <a:xfrm>
          <a:off x="0" y="0"/>
          <a:ext cx="0" cy="0"/>
          <a:chOff x="0" y="0"/>
          <a:chExt cx="0" cy="0"/>
        </a:xfrm>
      </p:grpSpPr>
      <p:grpSp>
        <p:nvGrpSpPr>
          <p:cNvPr id="137" name="Google Shape;137;p14"/>
          <p:cNvGrpSpPr/>
          <p:nvPr/>
        </p:nvGrpSpPr>
        <p:grpSpPr>
          <a:xfrm>
            <a:off x="4406400" y="0"/>
            <a:ext cx="4737600" cy="5143065"/>
            <a:chOff x="4406400" y="0"/>
            <a:chExt cx="4737600" cy="5143065"/>
          </a:xfrm>
        </p:grpSpPr>
        <p:sp>
          <p:nvSpPr>
            <p:cNvPr id="138" name="Google Shape;138;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 name="Google Shape;156;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57" name="Google Shape;157;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58" name="Google Shape;1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63" name="Shape 163"/>
        <p:cNvGrpSpPr/>
        <p:nvPr/>
      </p:nvGrpSpPr>
      <p:grpSpPr>
        <a:xfrm>
          <a:off x="0" y="0"/>
          <a:ext cx="0" cy="0"/>
          <a:chOff x="0" y="0"/>
          <a:chExt cx="0" cy="0"/>
        </a:xfrm>
      </p:grpSpPr>
      <p:sp>
        <p:nvSpPr>
          <p:cNvPr id="164" name="Google Shape;164;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165" name="Shape 165"/>
        <p:cNvGrpSpPr/>
        <p:nvPr/>
      </p:nvGrpSpPr>
      <p:grpSpPr>
        <a:xfrm>
          <a:off x="0" y="0"/>
          <a:ext cx="0" cy="0"/>
          <a:chOff x="0" y="0"/>
          <a:chExt cx="0" cy="0"/>
        </a:xfrm>
      </p:grpSpPr>
      <p:pic>
        <p:nvPicPr>
          <p:cNvPr descr="offset_comp_343059.jpg" id="166" name="Google Shape;166;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167" name="Google Shape;167;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8" name="Google Shape;168;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169" name="Google Shape;169;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70" name="Google Shape;170;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16"/>
          <p:cNvGrpSpPr/>
          <p:nvPr/>
        </p:nvGrpSpPr>
        <p:grpSpPr>
          <a:xfrm>
            <a:off x="0" y="381001"/>
            <a:ext cx="1037850" cy="1016287"/>
            <a:chOff x="0" y="381001"/>
            <a:chExt cx="1037850" cy="1016287"/>
          </a:xfrm>
        </p:grpSpPr>
        <p:sp>
          <p:nvSpPr>
            <p:cNvPr id="175" name="Google Shape;175;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4000500" y="0"/>
            <a:ext cx="5143500" cy="5143500"/>
          </a:xfrm>
          <a:prstGeom prst="rect">
            <a:avLst/>
          </a:prstGeom>
          <a:noFill/>
          <a:ln>
            <a:noFill/>
          </a:ln>
        </p:spPr>
      </p:pic>
      <p:sp>
        <p:nvSpPr>
          <p:cNvPr id="17" name="Google Shape;1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19" name="Shape 19"/>
        <p:cNvGrpSpPr/>
        <p:nvPr/>
      </p:nvGrpSpPr>
      <p:grpSpPr>
        <a:xfrm>
          <a:off x="0" y="0"/>
          <a:ext cx="0" cy="0"/>
          <a:chOff x="0" y="0"/>
          <a:chExt cx="0" cy="0"/>
        </a:xfrm>
      </p:grpSpPr>
      <p:pic>
        <p:nvPicPr>
          <p:cNvPr id="20" name="Google Shape;20;p4"/>
          <p:cNvPicPr preferRelativeResize="0"/>
          <p:nvPr/>
        </p:nvPicPr>
        <p:blipFill>
          <a:blip r:embed="rId2">
            <a:alphaModFix/>
          </a:blip>
          <a:stretch>
            <a:fillRect/>
          </a:stretch>
        </p:blipFill>
        <p:spPr>
          <a:xfrm>
            <a:off x="4000500" y="0"/>
            <a:ext cx="5143500" cy="5143500"/>
          </a:xfrm>
          <a:prstGeom prst="rect">
            <a:avLst/>
          </a:prstGeom>
          <a:noFill/>
          <a:ln>
            <a:noFill/>
          </a:ln>
        </p:spPr>
      </p:pic>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2" name="Google Shape;22;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pic>
        <p:nvPicPr>
          <p:cNvPr id="24" name="Google Shape;24;p5"/>
          <p:cNvPicPr preferRelativeResize="0"/>
          <p:nvPr/>
        </p:nvPicPr>
        <p:blipFill>
          <a:blip r:embed="rId2">
            <a:alphaModFix/>
          </a:blip>
          <a:stretch>
            <a:fillRect/>
          </a:stretch>
        </p:blipFill>
        <p:spPr>
          <a:xfrm>
            <a:off x="-9979" y="-9071"/>
            <a:ext cx="8572500" cy="5143500"/>
          </a:xfrm>
          <a:prstGeom prst="rect">
            <a:avLst/>
          </a:prstGeom>
          <a:noFill/>
          <a:ln>
            <a:noFill/>
          </a:ln>
        </p:spPr>
      </p:pic>
      <p:sp>
        <p:nvSpPr>
          <p:cNvPr id="25" name="Google Shape;25;p5"/>
          <p:cNvSpPr txBox="1"/>
          <p:nvPr>
            <p:ph type="title"/>
          </p:nvPr>
        </p:nvSpPr>
        <p:spPr>
          <a:xfrm>
            <a:off x="1297500" y="889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6" name="Google Shape;26;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28" name="Google Shape;28;p5"/>
          <p:cNvPicPr preferRelativeResize="0"/>
          <p:nvPr/>
        </p:nvPicPr>
        <p:blipFill>
          <a:blip r:embed="rId3">
            <a:alphaModFix/>
          </a:blip>
          <a:stretch>
            <a:fillRect/>
          </a:stretch>
        </p:blipFill>
        <p:spPr>
          <a:xfrm>
            <a:off x="589643" y="18139"/>
            <a:ext cx="85725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29" name="Shape 29"/>
        <p:cNvGrpSpPr/>
        <p:nvPr/>
      </p:nvGrpSpPr>
      <p:grpSpPr>
        <a:xfrm>
          <a:off x="0" y="0"/>
          <a:ext cx="0" cy="0"/>
          <a:chOff x="0" y="0"/>
          <a:chExt cx="0" cy="0"/>
        </a:xfrm>
      </p:grpSpPr>
      <p:sp>
        <p:nvSpPr>
          <p:cNvPr id="30" name="Google Shape;30;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1" name="Google Shape;31;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33" name="Google Shape;33;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6"/>
          <p:cNvGrpSpPr/>
          <p:nvPr/>
        </p:nvGrpSpPr>
        <p:grpSpPr>
          <a:xfrm>
            <a:off x="0" y="381001"/>
            <a:ext cx="1037850" cy="1016287"/>
            <a:chOff x="0" y="381001"/>
            <a:chExt cx="1037850" cy="1016287"/>
          </a:xfrm>
        </p:grpSpPr>
        <p:sp>
          <p:nvSpPr>
            <p:cNvPr id="38" name="Google Shape;3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41" name="Google Shape;4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42" name="Shape 42"/>
        <p:cNvGrpSpPr/>
        <p:nvPr/>
      </p:nvGrpSpPr>
      <p:grpSpPr>
        <a:xfrm>
          <a:off x="0" y="0"/>
          <a:ext cx="0" cy="0"/>
          <a:chOff x="0" y="0"/>
          <a:chExt cx="0" cy="0"/>
        </a:xfrm>
      </p:grpSpPr>
      <p:sp>
        <p:nvSpPr>
          <p:cNvPr id="43" name="Google Shape;43;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4" name="Google Shape;44;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0" y="381001"/>
            <a:ext cx="1037850" cy="1016287"/>
            <a:chOff x="0" y="381001"/>
            <a:chExt cx="1037850" cy="1016287"/>
          </a:xfrm>
        </p:grpSpPr>
        <p:sp>
          <p:nvSpPr>
            <p:cNvPr id="50" name="Google Shape;50;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53" name="Google Shape;53;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4" name="Google Shape;54;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5" name="Shape 55"/>
        <p:cNvGrpSpPr/>
        <p:nvPr/>
      </p:nvGrpSpPr>
      <p:grpSpPr>
        <a:xfrm>
          <a:off x="0" y="0"/>
          <a:ext cx="0" cy="0"/>
          <a:chOff x="0" y="0"/>
          <a:chExt cx="0" cy="0"/>
        </a:xfrm>
      </p:grpSpPr>
      <p:sp>
        <p:nvSpPr>
          <p:cNvPr id="56" name="Google Shape;56;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 name="Google Shape;60;p8"/>
          <p:cNvGrpSpPr/>
          <p:nvPr/>
        </p:nvGrpSpPr>
        <p:grpSpPr>
          <a:xfrm>
            <a:off x="0" y="381001"/>
            <a:ext cx="1037850" cy="1016287"/>
            <a:chOff x="0" y="381001"/>
            <a:chExt cx="1037850" cy="1016287"/>
          </a:xfrm>
        </p:grpSpPr>
        <p:sp>
          <p:nvSpPr>
            <p:cNvPr id="61" name="Google Shape;61;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4" name="Google Shape;64;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6" name="Google Shape;66;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7" name="Shape 67"/>
        <p:cNvGrpSpPr/>
        <p:nvPr/>
      </p:nvGrpSpPr>
      <p:grpSpPr>
        <a:xfrm>
          <a:off x="0" y="0"/>
          <a:ext cx="0" cy="0"/>
          <a:chOff x="0" y="0"/>
          <a:chExt cx="0" cy="0"/>
        </a:xfrm>
      </p:grpSpPr>
      <p:sp>
        <p:nvSpPr>
          <p:cNvPr id="68" name="Google Shape;68;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 name="Google Shape;72;p9"/>
          <p:cNvGrpSpPr/>
          <p:nvPr/>
        </p:nvGrpSpPr>
        <p:grpSpPr>
          <a:xfrm>
            <a:off x="0" y="381001"/>
            <a:ext cx="1037850" cy="1016287"/>
            <a:chOff x="0" y="381001"/>
            <a:chExt cx="1037850" cy="1016287"/>
          </a:xfrm>
        </p:grpSpPr>
        <p:sp>
          <p:nvSpPr>
            <p:cNvPr id="73" name="Google Shape;7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6" name="Google Shape;76;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7" name="Shape 77"/>
        <p:cNvGrpSpPr/>
        <p:nvPr/>
      </p:nvGrpSpPr>
      <p:grpSpPr>
        <a:xfrm>
          <a:off x="0" y="0"/>
          <a:ext cx="0" cy="0"/>
          <a:chOff x="0" y="0"/>
          <a:chExt cx="0" cy="0"/>
        </a:xfrm>
      </p:grpSpPr>
      <p:sp>
        <p:nvSpPr>
          <p:cNvPr id="78" name="Google Shape;78;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10"/>
          <p:cNvGrpSpPr/>
          <p:nvPr/>
        </p:nvGrpSpPr>
        <p:grpSpPr>
          <a:xfrm>
            <a:off x="0" y="381001"/>
            <a:ext cx="1037850" cy="1016287"/>
            <a:chOff x="0" y="381001"/>
            <a:chExt cx="1037850" cy="1016287"/>
          </a:xfrm>
        </p:grpSpPr>
        <p:sp>
          <p:nvSpPr>
            <p:cNvPr id="83" name="Google Shape;83;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6" name="Google Shape;86;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7" name="Google Shape;8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hyperlink" Target="https://github.com/Kotlin/kotlinx.html" TargetMode="External"/><Relationship Id="rId4" Type="http://schemas.openxmlformats.org/officeDocument/2006/relationships/hyperlink" Target="https://github.com/Kotlin/anko/wiki/Anko-Layouts#why-a-dsl" TargetMode="External"/><Relationship Id="rId5" Type="http://schemas.openxmlformats.org/officeDocument/2006/relationships/hyperlink" Target="https://ktor.io/servers/features/routing.html#interception" TargetMode="External"/><Relationship Id="rId6" Type="http://schemas.openxmlformats.org/officeDocument/2006/relationships/hyperlink" Target="https://mockk.io/#hierarchical-mocki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4.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26.gif"/></Relationships>
</file>

<file path=ppt/slides/_rels/slide45.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hyperlink" Target="https://phauer.com/2018/convincing-management-introduce-kotlin/" TargetMode="External"/><Relationship Id="rId12"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github.com/domahidizoltan/presentation-kotlin-101-0.5" TargetMode="External"/><Relationship Id="rId4" Type="http://schemas.openxmlformats.org/officeDocument/2006/relationships/hyperlink" Target="https://kotlinlang.org/docs/reference/" TargetMode="External"/><Relationship Id="rId9" Type="http://schemas.openxmlformats.org/officeDocument/2006/relationships/hyperlink" Target="https://www.youtube.com/watch?v=eNe5Nokrjdg" TargetMode="External"/><Relationship Id="rId5" Type="http://schemas.openxmlformats.org/officeDocument/2006/relationships/hyperlink" Target="https://www.youtube.com/watch?v=te3OU9fxC8U" TargetMode="External"/><Relationship Id="rId6" Type="http://schemas.openxmlformats.org/officeDocument/2006/relationships/hyperlink" Target="https://www.youtube.com/watch?v=te3OU9fxC8U" TargetMode="External"/><Relationship Id="rId7" Type="http://schemas.openxmlformats.org/officeDocument/2006/relationships/hyperlink" Target="https://www.youtube.com/watch?v=X1RVYt2QKQE" TargetMode="External"/><Relationship Id="rId8" Type="http://schemas.openxmlformats.org/officeDocument/2006/relationships/hyperlink" Target="https://www.youtube.com/watch?v=1KldcFc7HCY"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mailto:domahidi.zoltan@telekom.hu"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17"/>
          <p:cNvSpPr txBox="1"/>
          <p:nvPr>
            <p:ph type="ctrTitle"/>
          </p:nvPr>
        </p:nvSpPr>
        <p:spPr>
          <a:xfrm>
            <a:off x="2601425" y="2186000"/>
            <a:ext cx="3946500" cy="149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Kotlin</a:t>
            </a:r>
            <a:br>
              <a:rPr lang="en-GB"/>
            </a:br>
            <a:r>
              <a:rPr lang="en-GB" sz="1800"/>
              <a:t>101 + ½</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6"/>
          <p:cNvSpPr txBox="1"/>
          <p:nvPr>
            <p:ph type="title"/>
          </p:nvPr>
        </p:nvSpPr>
        <p:spPr>
          <a:xfrm>
            <a:off x="1297500" y="88950"/>
            <a:ext cx="7038900" cy="7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Snyk JVM Ecosystem Report 2020</a:t>
            </a:r>
            <a:endParaRPr/>
          </a:p>
        </p:txBody>
      </p:sp>
      <p:pic>
        <p:nvPicPr>
          <p:cNvPr id="241" name="Google Shape;241;p26"/>
          <p:cNvPicPr preferRelativeResize="0"/>
          <p:nvPr/>
        </p:nvPicPr>
        <p:blipFill>
          <a:blip r:embed="rId3">
            <a:alphaModFix/>
          </a:blip>
          <a:stretch>
            <a:fillRect/>
          </a:stretch>
        </p:blipFill>
        <p:spPr>
          <a:xfrm>
            <a:off x="1973738" y="804575"/>
            <a:ext cx="5686419" cy="3835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7"/>
          <p:cNvSpPr txBox="1"/>
          <p:nvPr>
            <p:ph type="title"/>
          </p:nvPr>
        </p:nvSpPr>
        <p:spPr>
          <a:xfrm>
            <a:off x="1297500" y="88950"/>
            <a:ext cx="7038900" cy="7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Snyk JVM Ecosystem Report 2020</a:t>
            </a:r>
            <a:endParaRPr/>
          </a:p>
        </p:txBody>
      </p:sp>
      <p:pic>
        <p:nvPicPr>
          <p:cNvPr id="247" name="Google Shape;247;p27"/>
          <p:cNvPicPr preferRelativeResize="0"/>
          <p:nvPr/>
        </p:nvPicPr>
        <p:blipFill>
          <a:blip r:embed="rId3">
            <a:alphaModFix/>
          </a:blip>
          <a:stretch>
            <a:fillRect/>
          </a:stretch>
        </p:blipFill>
        <p:spPr>
          <a:xfrm>
            <a:off x="1262200" y="792150"/>
            <a:ext cx="6619589" cy="3835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8"/>
          <p:cNvSpPr txBox="1"/>
          <p:nvPr>
            <p:ph type="title"/>
          </p:nvPr>
        </p:nvSpPr>
        <p:spPr>
          <a:xfrm>
            <a:off x="1297500" y="88950"/>
            <a:ext cx="7038900" cy="68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Snyk JVM Ecosystem Report 2020</a:t>
            </a:r>
            <a:endParaRPr/>
          </a:p>
        </p:txBody>
      </p:sp>
      <p:pic>
        <p:nvPicPr>
          <p:cNvPr id="253" name="Google Shape;253;p28"/>
          <p:cNvPicPr preferRelativeResize="0"/>
          <p:nvPr/>
        </p:nvPicPr>
        <p:blipFill>
          <a:blip r:embed="rId3">
            <a:alphaModFix/>
          </a:blip>
          <a:stretch>
            <a:fillRect/>
          </a:stretch>
        </p:blipFill>
        <p:spPr>
          <a:xfrm>
            <a:off x="2264813" y="774450"/>
            <a:ext cx="4614363" cy="38356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29"/>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Where Kotlin shines</a:t>
            </a:r>
            <a:endParaRPr/>
          </a:p>
        </p:txBody>
      </p:sp>
      <p:sp>
        <p:nvSpPr>
          <p:cNvPr id="259" name="Google Shape;259;p29"/>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n-GB"/>
              <a:t>Allows step by step migration</a:t>
            </a:r>
            <a:endParaRPr/>
          </a:p>
          <a:p>
            <a:pPr indent="-311150" lvl="0" marL="457200" rtl="0" algn="l">
              <a:spcBef>
                <a:spcPts val="0"/>
              </a:spcBef>
              <a:spcAft>
                <a:spcPts val="0"/>
              </a:spcAft>
              <a:buSzPts val="1300"/>
              <a:buChar char="-"/>
            </a:pPr>
            <a:r>
              <a:rPr lang="en-GB"/>
              <a:t>Increased productivity</a:t>
            </a:r>
            <a:endParaRPr/>
          </a:p>
          <a:p>
            <a:pPr indent="-311150" lvl="0" marL="457200" rtl="0" algn="l">
              <a:spcBef>
                <a:spcPts val="0"/>
              </a:spcBef>
              <a:spcAft>
                <a:spcPts val="0"/>
              </a:spcAft>
              <a:buSzPts val="1300"/>
              <a:buChar char="-"/>
            </a:pPr>
            <a:r>
              <a:rPr lang="en-GB"/>
              <a:t>More readable code</a:t>
            </a:r>
            <a:endParaRPr/>
          </a:p>
          <a:p>
            <a:pPr indent="-311150" lvl="0" marL="457200" rtl="0" algn="l">
              <a:spcBef>
                <a:spcPts val="0"/>
              </a:spcBef>
              <a:spcAft>
                <a:spcPts val="0"/>
              </a:spcAft>
              <a:buSzPts val="1300"/>
              <a:buChar char="-"/>
            </a:pPr>
            <a:r>
              <a:rPr lang="en-GB"/>
              <a:t>Safer code design and fewer error</a:t>
            </a:r>
            <a:endParaRPr/>
          </a:p>
          <a:p>
            <a:pPr indent="-311150" lvl="0" marL="457200" rtl="0" algn="l">
              <a:spcBef>
                <a:spcPts val="0"/>
              </a:spcBef>
              <a:spcAft>
                <a:spcPts val="0"/>
              </a:spcAft>
              <a:buSzPts val="1300"/>
              <a:buChar char="-"/>
            </a:pPr>
            <a:r>
              <a:rPr lang="en-GB"/>
              <a:t>Easy to learn</a:t>
            </a:r>
            <a:endParaRPr/>
          </a:p>
          <a:p>
            <a:pPr indent="-311150" lvl="0" marL="457200" rtl="0" algn="l">
              <a:spcBef>
                <a:spcPts val="0"/>
              </a:spcBef>
              <a:spcAft>
                <a:spcPts val="0"/>
              </a:spcAft>
              <a:buSzPts val="1300"/>
              <a:buChar char="-"/>
            </a:pPr>
            <a:r>
              <a:rPr lang="en-GB"/>
              <a:t>Great IDE support</a:t>
            </a:r>
            <a:endParaRPr/>
          </a:p>
          <a:p>
            <a:pPr indent="-311150" lvl="0" marL="457200" rtl="0" algn="l">
              <a:spcBef>
                <a:spcPts val="0"/>
              </a:spcBef>
              <a:spcAft>
                <a:spcPts val="0"/>
              </a:spcAft>
              <a:buSzPts val="1300"/>
              <a:buChar char="-"/>
            </a:pPr>
            <a:r>
              <a:rPr lang="en-GB"/>
              <a:t>Great community and ecosystem (MockK, Arrow, Ktor, Kodein, TornadoFX, etc + Java ecosystem)</a:t>
            </a:r>
            <a:endParaRPr/>
          </a:p>
          <a:p>
            <a:pPr indent="-311150" lvl="0" marL="457200" rtl="0" algn="l">
              <a:spcBef>
                <a:spcPts val="0"/>
              </a:spcBef>
              <a:spcAft>
                <a:spcPts val="0"/>
              </a:spcAft>
              <a:buSzPts val="1300"/>
              <a:buChar char="-"/>
            </a:pPr>
            <a:r>
              <a:rPr lang="en-GB"/>
              <a:t>Supported by Gradle</a:t>
            </a:r>
            <a:endParaRPr/>
          </a:p>
          <a:p>
            <a:pPr indent="-311150" lvl="0" marL="457200" rtl="0" algn="l">
              <a:spcBef>
                <a:spcPts val="0"/>
              </a:spcBef>
              <a:spcAft>
                <a:spcPts val="0"/>
              </a:spcAft>
              <a:buSzPts val="1300"/>
              <a:buChar char="-"/>
            </a:pPr>
            <a:r>
              <a:rPr lang="en-GB"/>
              <a:t>Open-source with Apache 2 license</a:t>
            </a:r>
            <a:endParaRPr/>
          </a:p>
          <a:p>
            <a:pPr indent="-311150" lvl="0" marL="457200" rtl="0" algn="l">
              <a:spcBef>
                <a:spcPts val="0"/>
              </a:spcBef>
              <a:spcAft>
                <a:spcPts val="0"/>
              </a:spcAft>
              <a:buSzPts val="1300"/>
              <a:buChar char="-"/>
            </a:pPr>
            <a:r>
              <a:rPr lang="en-GB"/>
              <a:t>Multiplatform* (JS, iOS, WebAssembly, Arm)</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0"/>
          <p:cNvSpPr txBox="1"/>
          <p:nvPr>
            <p:ph type="title"/>
          </p:nvPr>
        </p:nvSpPr>
        <p:spPr>
          <a:xfrm>
            <a:off x="1297500" y="88950"/>
            <a:ext cx="7038900" cy="6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101</a:t>
            </a:r>
            <a:endParaRPr/>
          </a:p>
        </p:txBody>
      </p:sp>
      <p:pic>
        <p:nvPicPr>
          <p:cNvPr id="265" name="Google Shape;265;p30"/>
          <p:cNvPicPr preferRelativeResize="0"/>
          <p:nvPr/>
        </p:nvPicPr>
        <p:blipFill>
          <a:blip r:embed="rId3">
            <a:alphaModFix/>
          </a:blip>
          <a:stretch>
            <a:fillRect/>
          </a:stretch>
        </p:blipFill>
        <p:spPr>
          <a:xfrm>
            <a:off x="1357400" y="668930"/>
            <a:ext cx="6223625" cy="4082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1"/>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101</a:t>
            </a:r>
            <a:endParaRPr/>
          </a:p>
        </p:txBody>
      </p:sp>
      <p:sp>
        <p:nvSpPr>
          <p:cNvPr id="271" name="Google Shape;271;p31"/>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20000">
                <a:latin typeface="Courier New"/>
                <a:ea typeface="Courier New"/>
                <a:cs typeface="Courier New"/>
                <a:sym typeface="Courier New"/>
              </a:rPr>
              <a:t>  ;</a:t>
            </a:r>
            <a:endParaRPr b="1" sz="20000">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2"/>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101</a:t>
            </a:r>
            <a:endParaRPr/>
          </a:p>
        </p:txBody>
      </p:sp>
      <p:sp>
        <p:nvSpPr>
          <p:cNvPr id="277" name="Google Shape;277;p32"/>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20000">
                <a:latin typeface="Courier New"/>
                <a:ea typeface="Courier New"/>
                <a:cs typeface="Courier New"/>
                <a:sym typeface="Courier New"/>
              </a:rPr>
              <a:t>  ;)</a:t>
            </a:r>
            <a:endParaRPr b="1" sz="20000">
              <a:latin typeface="Courier New"/>
              <a:ea typeface="Courier New"/>
              <a:cs typeface="Courier New"/>
              <a:sym typeface="Courier New"/>
            </a:endParaRPr>
          </a:p>
        </p:txBody>
      </p:sp>
      <p:sp>
        <p:nvSpPr>
          <p:cNvPr id="278" name="Google Shape;278;p32"/>
          <p:cNvSpPr txBox="1"/>
          <p:nvPr/>
        </p:nvSpPr>
        <p:spPr>
          <a:xfrm>
            <a:off x="423150" y="4315637"/>
            <a:ext cx="8284200" cy="5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300">
                <a:latin typeface="Lato"/>
                <a:ea typeface="Lato"/>
                <a:cs typeface="Lato"/>
                <a:sym typeface="Lato"/>
              </a:rPr>
              <a:t>The </a:t>
            </a:r>
            <a:r>
              <a:rPr i="1" lang="en-GB" sz="1300">
                <a:latin typeface="Courier New"/>
                <a:ea typeface="Courier New"/>
                <a:cs typeface="Courier New"/>
                <a:sym typeface="Courier New"/>
              </a:rPr>
              <a:t>fun</a:t>
            </a:r>
            <a:r>
              <a:rPr i="1" lang="en-GB" sz="1300">
                <a:latin typeface="Lato"/>
                <a:ea typeface="Lato"/>
                <a:cs typeface="Lato"/>
                <a:sym typeface="Lato"/>
              </a:rPr>
              <a:t> keyword is used to declare a function. Programming in Kotlin is lots of fun, indeed!</a:t>
            </a:r>
            <a:endParaRPr i="1" sz="1300">
              <a:latin typeface="Lato"/>
              <a:ea typeface="Lato"/>
              <a:cs typeface="Lato"/>
              <a:sym typeface="Lato"/>
            </a:endParaRPr>
          </a:p>
          <a:p>
            <a:pPr indent="0" lvl="0" marL="0" rtl="0" algn="r">
              <a:spcBef>
                <a:spcPts val="0"/>
              </a:spcBef>
              <a:spcAft>
                <a:spcPts val="0"/>
              </a:spcAft>
              <a:buNone/>
            </a:pPr>
            <a:r>
              <a:rPr lang="en-GB" sz="1000">
                <a:latin typeface="Lato"/>
                <a:ea typeface="Lato"/>
                <a:cs typeface="Lato"/>
                <a:sym typeface="Lato"/>
              </a:rPr>
              <a:t>Kotlin in Action, chapter 2.1.1</a:t>
            </a:r>
            <a:endParaRPr sz="100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3"/>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101 + ½</a:t>
            </a:r>
            <a:endParaRPr/>
          </a:p>
        </p:txBody>
      </p:sp>
      <p:sp>
        <p:nvSpPr>
          <p:cNvPr id="284" name="Google Shape;284;p33"/>
          <p:cNvSpPr txBox="1"/>
          <p:nvPr>
            <p:ph idx="1" type="body"/>
          </p:nvPr>
        </p:nvSpPr>
        <p:spPr>
          <a:xfrm>
            <a:off x="510700" y="738225"/>
            <a:ext cx="8133600" cy="39189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GB" sz="4800"/>
              <a:t>Kotlin 101 + ½</a:t>
            </a:r>
            <a:endParaRPr sz="4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4"/>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Destructuring declarations</a:t>
            </a:r>
            <a:endParaRPr/>
          </a:p>
        </p:txBody>
      </p:sp>
      <p:sp>
        <p:nvSpPr>
          <p:cNvPr id="290" name="Google Shape;290;p34"/>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creates multiple variables from a single data object</a:t>
            </a:r>
            <a:endParaRPr/>
          </a:p>
          <a:p>
            <a:pPr indent="-311150" lvl="0" marL="457200" rtl="0" algn="l">
              <a:spcBef>
                <a:spcPts val="1600"/>
              </a:spcBef>
              <a:spcAft>
                <a:spcPts val="0"/>
              </a:spcAft>
              <a:buSzPts val="1300"/>
              <a:buChar char="-"/>
            </a:pPr>
            <a:r>
              <a:rPr lang="en-GB"/>
              <a:t>a</a:t>
            </a:r>
            <a:r>
              <a:rPr lang="en-GB"/>
              <a:t>rrays, pairs and triples</a:t>
            </a:r>
            <a:br>
              <a:rPr lang="en-GB"/>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(first, _, third) = </a:t>
            </a:r>
            <a:r>
              <a:rPr i="1" lang="en-GB" sz="1150">
                <a:solidFill>
                  <a:srgbClr val="000000"/>
                </a:solidFill>
                <a:highlight>
                  <a:srgbClr val="FFFFFF"/>
                </a:highlight>
                <a:latin typeface="Courier New"/>
                <a:ea typeface="Courier New"/>
                <a:cs typeface="Courier New"/>
                <a:sym typeface="Courier New"/>
              </a:rPr>
              <a:t>arrayOf</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2</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3</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4</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5</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(first, _, third) = Triple(</a:t>
            </a:r>
            <a:r>
              <a:rPr b="1" lang="en-GB" sz="1150">
                <a:solidFill>
                  <a:srgbClr val="008000"/>
                </a:solidFill>
                <a:highlight>
                  <a:srgbClr val="FFFFFF"/>
                </a:highlight>
                <a:latin typeface="Courier New"/>
                <a:ea typeface="Courier New"/>
                <a:cs typeface="Courier New"/>
                <a:sym typeface="Courier New"/>
              </a:rPr>
              <a:t>"first"</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2</a:t>
            </a: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true</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endParaRPr sz="1150">
              <a:solidFill>
                <a:srgbClr val="00000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t>maps</a:t>
            </a:r>
            <a:br>
              <a:rPr lang="en-GB"/>
            </a:br>
            <a:r>
              <a:rPr b="1" lang="en-GB" sz="1150">
                <a:solidFill>
                  <a:srgbClr val="000080"/>
                </a:solidFill>
                <a:highlight>
                  <a:srgbClr val="FFFFFF"/>
                </a:highlight>
                <a:latin typeface="Courier New"/>
                <a:ea typeface="Courier New"/>
                <a:cs typeface="Courier New"/>
                <a:sym typeface="Courier New"/>
              </a:rPr>
              <a:t>for </a:t>
            </a:r>
            <a:r>
              <a:rPr lang="en-GB" sz="1150">
                <a:solidFill>
                  <a:srgbClr val="000000"/>
                </a:solidFill>
                <a:highlight>
                  <a:srgbClr val="FFFFFF"/>
                </a:highlight>
                <a:latin typeface="Courier New"/>
                <a:ea typeface="Courier New"/>
                <a:cs typeface="Courier New"/>
                <a:sym typeface="Courier New"/>
              </a:rPr>
              <a:t>((k, v) </a:t>
            </a:r>
            <a:r>
              <a:rPr b="1" lang="en-GB" sz="1150">
                <a:solidFill>
                  <a:srgbClr val="000080"/>
                </a:solidFill>
                <a:highlight>
                  <a:srgbClr val="FFFFFF"/>
                </a:highlight>
                <a:latin typeface="Courier New"/>
                <a:ea typeface="Courier New"/>
                <a:cs typeface="Courier New"/>
                <a:sym typeface="Courier New"/>
              </a:rPr>
              <a:t>in </a:t>
            </a:r>
            <a:r>
              <a:rPr lang="en-GB" sz="1150">
                <a:solidFill>
                  <a:srgbClr val="000000"/>
                </a:solidFill>
                <a:highlight>
                  <a:srgbClr val="FFFFFF"/>
                </a:highlight>
                <a:latin typeface="Courier New"/>
                <a:ea typeface="Courier New"/>
                <a:cs typeface="Courier New"/>
                <a:sym typeface="Courier New"/>
              </a:rPr>
              <a:t>map) { ... }</a:t>
            </a:r>
            <a:br>
              <a:rPr lang="en-GB"/>
            </a:br>
            <a:endParaRPr/>
          </a:p>
          <a:p>
            <a:pPr indent="-311150" lvl="0" marL="457200" rtl="0" algn="l">
              <a:spcBef>
                <a:spcPts val="0"/>
              </a:spcBef>
              <a:spcAft>
                <a:spcPts val="0"/>
              </a:spcAft>
              <a:buSzPts val="1300"/>
              <a:buChar char="-"/>
            </a:pPr>
            <a:r>
              <a:rPr lang="en-GB"/>
              <a:t>d</a:t>
            </a:r>
            <a:r>
              <a:rPr lang="en-GB"/>
              <a:t>ata classes</a:t>
            </a:r>
            <a:br>
              <a:rPr lang="en-GB"/>
            </a:br>
            <a:r>
              <a:rPr b="1" lang="en-GB" sz="1150">
                <a:solidFill>
                  <a:srgbClr val="000080"/>
                </a:solidFill>
                <a:highlight>
                  <a:srgbClr val="FFFFFF"/>
                </a:highlight>
                <a:latin typeface="Courier New"/>
                <a:ea typeface="Courier New"/>
                <a:cs typeface="Courier New"/>
                <a:sym typeface="Courier New"/>
              </a:rPr>
              <a:t>data class </a:t>
            </a:r>
            <a:r>
              <a:rPr lang="en-GB" sz="1150">
                <a:solidFill>
                  <a:srgbClr val="000000"/>
                </a:solidFill>
                <a:highlight>
                  <a:srgbClr val="FFFFFF"/>
                </a:highlight>
                <a:latin typeface="Courier New"/>
                <a:ea typeface="Courier New"/>
                <a:cs typeface="Courier New"/>
                <a:sym typeface="Courier New"/>
              </a:rPr>
              <a:t>Person(</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name</a:t>
            </a:r>
            <a:r>
              <a:rPr lang="en-GB" sz="1150">
                <a:solidFill>
                  <a:srgbClr val="000000"/>
                </a:solidFill>
                <a:highlight>
                  <a:srgbClr val="FFFFFF"/>
                </a:highlight>
                <a:latin typeface="Courier New"/>
                <a:ea typeface="Courier New"/>
                <a:cs typeface="Courier New"/>
                <a:sym typeface="Courier New"/>
              </a:rPr>
              <a:t>: String, </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age</a:t>
            </a:r>
            <a:r>
              <a:rPr lang="en-GB" sz="1150">
                <a:solidFill>
                  <a:srgbClr val="000000"/>
                </a:solidFill>
                <a:highlight>
                  <a:srgbClr val="FFFFFF"/>
                </a:highlight>
                <a:latin typeface="Courier New"/>
                <a:ea typeface="Courier New"/>
                <a:cs typeface="Courier New"/>
                <a:sym typeface="Courier New"/>
              </a:rPr>
              <a:t>: Int, </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isMale</a:t>
            </a:r>
            <a:r>
              <a:rPr lang="en-GB" sz="1150">
                <a:solidFill>
                  <a:srgbClr val="000000"/>
                </a:solidFill>
                <a:highlight>
                  <a:srgbClr val="FFFFFF"/>
                </a:highlight>
                <a:latin typeface="Courier New"/>
                <a:ea typeface="Courier New"/>
                <a:cs typeface="Courier New"/>
                <a:sym typeface="Courier New"/>
              </a:rPr>
              <a:t>: Boolean)</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(name, isMale) = Person(</a:t>
            </a:r>
            <a:r>
              <a:rPr b="1" lang="en-GB" sz="1150">
                <a:solidFill>
                  <a:srgbClr val="008000"/>
                </a:solidFill>
                <a:highlight>
                  <a:srgbClr val="FFFFFF"/>
                </a:highlight>
                <a:latin typeface="Courier New"/>
                <a:ea typeface="Courier New"/>
                <a:cs typeface="Courier New"/>
                <a:sym typeface="Courier New"/>
              </a:rPr>
              <a:t>"John"</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18</a:t>
            </a: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true</a:t>
            </a:r>
            <a:r>
              <a:rPr lang="en-GB" sz="1150">
                <a:solidFill>
                  <a:srgbClr val="000000"/>
                </a:solidFill>
                <a:highlight>
                  <a:srgbClr val="FFFFFF"/>
                </a:highlight>
                <a:latin typeface="Courier New"/>
                <a:ea typeface="Courier New"/>
                <a:cs typeface="Courier New"/>
                <a:sym typeface="Courier New"/>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Type aliases</a:t>
            </a:r>
            <a:endParaRPr/>
          </a:p>
        </p:txBody>
      </p:sp>
      <p:sp>
        <p:nvSpPr>
          <p:cNvPr id="296" name="Google Shape;296;p35"/>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provides alternative name for existing types</a:t>
            </a:r>
            <a:br>
              <a:rPr lang="en-GB"/>
            </a:br>
            <a:r>
              <a:rPr b="1" lang="en-GB" sz="1150">
                <a:solidFill>
                  <a:srgbClr val="000080"/>
                </a:solidFill>
                <a:highlight>
                  <a:srgbClr val="FFFFFF"/>
                </a:highlight>
                <a:latin typeface="Courier New"/>
                <a:ea typeface="Courier New"/>
                <a:cs typeface="Courier New"/>
                <a:sym typeface="Courier New"/>
              </a:rPr>
              <a:t>typealias </a:t>
            </a:r>
            <a:r>
              <a:rPr lang="en-GB" sz="1150">
                <a:solidFill>
                  <a:srgbClr val="000000"/>
                </a:solidFill>
                <a:highlight>
                  <a:srgbClr val="FFFFFF"/>
                </a:highlight>
                <a:latin typeface="Courier New"/>
                <a:ea typeface="Courier New"/>
                <a:cs typeface="Courier New"/>
                <a:sym typeface="Courier New"/>
              </a:rPr>
              <a:t>FileTable&lt;</a:t>
            </a:r>
            <a:r>
              <a:rPr lang="en-GB" sz="1150">
                <a:solidFill>
                  <a:srgbClr val="20999D"/>
                </a:solidFill>
                <a:highlight>
                  <a:srgbClr val="FFFFFF"/>
                </a:highlight>
                <a:latin typeface="Courier New"/>
                <a:ea typeface="Courier New"/>
                <a:cs typeface="Courier New"/>
                <a:sym typeface="Courier New"/>
              </a:rPr>
              <a:t>K</a:t>
            </a:r>
            <a:r>
              <a:rPr lang="en-GB" sz="1150">
                <a:solidFill>
                  <a:srgbClr val="000000"/>
                </a:solidFill>
                <a:highlight>
                  <a:srgbClr val="FFFFFF"/>
                </a:highlight>
                <a:latin typeface="Courier New"/>
                <a:ea typeface="Courier New"/>
                <a:cs typeface="Courier New"/>
                <a:sym typeface="Courier New"/>
              </a:rPr>
              <a:t>&gt; = MutableMap&lt;</a:t>
            </a:r>
            <a:r>
              <a:rPr lang="en-GB" sz="1150">
                <a:solidFill>
                  <a:srgbClr val="20999D"/>
                </a:solidFill>
                <a:highlight>
                  <a:srgbClr val="FFFFFF"/>
                </a:highlight>
                <a:latin typeface="Courier New"/>
                <a:ea typeface="Courier New"/>
                <a:cs typeface="Courier New"/>
                <a:sym typeface="Courier New"/>
              </a:rPr>
              <a:t>K</a:t>
            </a:r>
            <a:r>
              <a:rPr lang="en-GB" sz="1150">
                <a:solidFill>
                  <a:srgbClr val="000000"/>
                </a:solidFill>
                <a:highlight>
                  <a:srgbClr val="FFFFFF"/>
                </a:highlight>
                <a:latin typeface="Courier New"/>
                <a:ea typeface="Courier New"/>
                <a:cs typeface="Courier New"/>
                <a:sym typeface="Courier New"/>
              </a:rPr>
              <a:t>, MutableList&lt;File&gt;&gt;</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typealias </a:t>
            </a:r>
            <a:r>
              <a:rPr lang="en-GB" sz="1150">
                <a:solidFill>
                  <a:srgbClr val="000000"/>
                </a:solidFill>
                <a:highlight>
                  <a:srgbClr val="FFFFFF"/>
                </a:highlight>
                <a:latin typeface="Courier New"/>
                <a:ea typeface="Courier New"/>
                <a:cs typeface="Courier New"/>
                <a:sym typeface="Courier New"/>
              </a:rPr>
              <a:t>MyHandler = (Int, String, Any) -&gt; Unit</a:t>
            </a:r>
            <a:br>
              <a:rPr lang="en-GB" sz="1150">
                <a:solidFill>
                  <a:srgbClr val="000000"/>
                </a:solidFill>
                <a:highlight>
                  <a:srgbClr val="FFFFFF"/>
                </a:highlight>
                <a:latin typeface="Courier New"/>
                <a:ea typeface="Courier New"/>
                <a:cs typeface="Courier New"/>
                <a:sym typeface="Courier New"/>
              </a:rPr>
            </a:br>
            <a:endParaRPr sz="1150">
              <a:solidFill>
                <a:srgbClr val="00000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t>compiler always expands the alias (not a new type)</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typealias </a:t>
            </a:r>
            <a:r>
              <a:rPr lang="en-GB" sz="1150">
                <a:solidFill>
                  <a:srgbClr val="000000"/>
                </a:solidFill>
                <a:highlight>
                  <a:srgbClr val="FFFFFF"/>
                </a:highlight>
                <a:latin typeface="Courier New"/>
                <a:ea typeface="Courier New"/>
                <a:cs typeface="Courier New"/>
                <a:sym typeface="Courier New"/>
              </a:rPr>
              <a:t>NamesByDepartments = Map&lt;String, List&lt;String&gt;&gt;</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get ByDepartment</a:t>
            </a:r>
            <a:r>
              <a:rPr lang="en-GB" sz="1150">
                <a:solidFill>
                  <a:srgbClr val="000000"/>
                </a:solidFill>
                <a:highlight>
                  <a:srgbClr val="FFFFFF"/>
                </a:highlight>
                <a:latin typeface="Courier New"/>
                <a:ea typeface="Courier New"/>
                <a:cs typeface="Courier New"/>
                <a:sym typeface="Courier New"/>
              </a:rPr>
              <a:t>(names: NamesByDepartments): List&lt;String&gt;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return </a:t>
            </a:r>
            <a:r>
              <a:rPr lang="en-GB" sz="1150">
                <a:solidFill>
                  <a:srgbClr val="000000"/>
                </a:solidFill>
                <a:highlight>
                  <a:srgbClr val="FFFFFF"/>
                </a:highlight>
                <a:latin typeface="Courier New"/>
                <a:ea typeface="Courier New"/>
                <a:cs typeface="Courier New"/>
                <a:sym typeface="Courier New"/>
              </a:rPr>
              <a:t>names.getOrDefault(</a:t>
            </a:r>
            <a:r>
              <a:rPr b="1" lang="en-GB" sz="1150">
                <a:solidFill>
                  <a:srgbClr val="008000"/>
                </a:solidFill>
                <a:highlight>
                  <a:srgbClr val="FFFFFF"/>
                </a:highlight>
                <a:latin typeface="Courier New"/>
                <a:ea typeface="Courier New"/>
                <a:cs typeface="Courier New"/>
                <a:sym typeface="Courier New"/>
              </a:rPr>
              <a:t>"IT"</a:t>
            </a:r>
            <a:r>
              <a:rPr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listOf</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18"/>
          <p:cNvSpPr txBox="1"/>
          <p:nvPr>
            <p:ph idx="4294967295" type="body"/>
          </p:nvPr>
        </p:nvSpPr>
        <p:spPr>
          <a:xfrm>
            <a:off x="435225" y="672600"/>
            <a:ext cx="8279100" cy="4055400"/>
          </a:xfrm>
          <a:prstGeom prst="rect">
            <a:avLst/>
          </a:prstGeom>
        </p:spPr>
        <p:txBody>
          <a:bodyPr anchorCtr="0" anchor="t" bIns="90000" lIns="91425" spcFirstLastPara="1" rIns="91425" wrap="square" tIns="90000">
            <a:noAutofit/>
          </a:bodyPr>
          <a:lstStyle/>
          <a:p>
            <a:pPr indent="-344700" lvl="0" marL="460800" rtl="0" algn="l">
              <a:spcBef>
                <a:spcPts val="0"/>
              </a:spcBef>
              <a:spcAft>
                <a:spcPts val="0"/>
              </a:spcAft>
              <a:buSzPts val="1800"/>
              <a:buChar char="-"/>
            </a:pPr>
            <a:r>
              <a:rPr lang="en-GB" sz="1800"/>
              <a:t>Meet Kotlin</a:t>
            </a:r>
            <a:br>
              <a:rPr lang="en-GB" sz="1800"/>
            </a:br>
            <a:endParaRPr sz="1800"/>
          </a:p>
          <a:p>
            <a:pPr indent="-344700" lvl="0" marL="460800" rtl="0" algn="l">
              <a:spcBef>
                <a:spcPts val="0"/>
              </a:spcBef>
              <a:spcAft>
                <a:spcPts val="0"/>
              </a:spcAft>
              <a:buSzPts val="1800"/>
              <a:buChar char="-"/>
            </a:pPr>
            <a:r>
              <a:rPr lang="en-GB" sz="1800"/>
              <a:t>101 + ½</a:t>
            </a:r>
            <a:br>
              <a:rPr lang="en-GB" sz="1800"/>
            </a:br>
            <a:endParaRPr sz="1800"/>
          </a:p>
          <a:p>
            <a:pPr indent="-344700" lvl="0" marL="460800" rtl="0" algn="l">
              <a:spcBef>
                <a:spcPts val="0"/>
              </a:spcBef>
              <a:spcAft>
                <a:spcPts val="0"/>
              </a:spcAft>
              <a:buSzPts val="1800"/>
              <a:buChar char="-"/>
            </a:pPr>
            <a:r>
              <a:rPr lang="en-GB" sz="1800"/>
              <a:t>Demo</a:t>
            </a:r>
            <a:br>
              <a:rPr lang="en-GB" sz="1800"/>
            </a:br>
            <a:endParaRPr sz="1800"/>
          </a:p>
          <a:p>
            <a:pPr indent="-344700" lvl="0" marL="460800" rtl="0" algn="l">
              <a:spcBef>
                <a:spcPts val="0"/>
              </a:spcBef>
              <a:spcAft>
                <a:spcPts val="0"/>
              </a:spcAft>
              <a:buSzPts val="1800"/>
              <a:buChar char="-"/>
            </a:pPr>
            <a:r>
              <a:rPr lang="en-GB" sz="1800"/>
              <a:t>Coroutines</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6"/>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Ranges and Progressions</a:t>
            </a:r>
            <a:endParaRPr/>
          </a:p>
        </p:txBody>
      </p:sp>
      <p:sp>
        <p:nvSpPr>
          <p:cNvPr id="302" name="Google Shape;302;p36"/>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provides arithmetic progressions for Int, Long and Char types</a:t>
            </a:r>
            <a:br>
              <a:rPr lang="en-GB"/>
            </a:br>
            <a:r>
              <a:rPr b="1" lang="en-GB" sz="1150">
                <a:solidFill>
                  <a:srgbClr val="000080"/>
                </a:solidFill>
                <a:highlight>
                  <a:srgbClr val="FFFFFF"/>
                </a:highlight>
                <a:latin typeface="Courier New"/>
                <a:ea typeface="Courier New"/>
                <a:cs typeface="Courier New"/>
                <a:sym typeface="Courier New"/>
              </a:rPr>
              <a:t>for </a:t>
            </a:r>
            <a:r>
              <a:rPr lang="en-GB" sz="1150">
                <a:solidFill>
                  <a:srgbClr val="000000"/>
                </a:solidFill>
                <a:highlight>
                  <a:srgbClr val="FFFFFF"/>
                </a:highlight>
                <a:latin typeface="Courier New"/>
                <a:ea typeface="Courier New"/>
                <a:cs typeface="Courier New"/>
                <a:sym typeface="Courier New"/>
              </a:rPr>
              <a:t>(i </a:t>
            </a:r>
            <a:r>
              <a:rPr b="1" lang="en-GB" sz="1150">
                <a:solidFill>
                  <a:srgbClr val="000080"/>
                </a:solidFill>
                <a:highlight>
                  <a:srgbClr val="FFFFFF"/>
                </a:highlight>
                <a:latin typeface="Courier New"/>
                <a:ea typeface="Courier New"/>
                <a:cs typeface="Courier New"/>
                <a:sym typeface="Courier New"/>
              </a:rPr>
              <a:t>in </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4</a:t>
            </a:r>
            <a:r>
              <a:rPr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print</a:t>
            </a:r>
            <a:r>
              <a:rPr lang="en-GB" sz="1150">
                <a:solidFill>
                  <a:srgbClr val="000000"/>
                </a:solidFill>
                <a:highlight>
                  <a:srgbClr val="FFFFFF"/>
                </a:highlight>
                <a:latin typeface="Courier New"/>
                <a:ea typeface="Courier New"/>
                <a:cs typeface="Courier New"/>
                <a:sym typeface="Courier New"/>
              </a:rPr>
              <a:t>(i)</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for </a:t>
            </a:r>
            <a:r>
              <a:rPr lang="en-GB" sz="1150">
                <a:solidFill>
                  <a:srgbClr val="000000"/>
                </a:solidFill>
                <a:highlight>
                  <a:srgbClr val="FFFFFF"/>
                </a:highlight>
                <a:latin typeface="Courier New"/>
                <a:ea typeface="Courier New"/>
                <a:cs typeface="Courier New"/>
                <a:sym typeface="Courier New"/>
              </a:rPr>
              <a:t>(i </a:t>
            </a:r>
            <a:r>
              <a:rPr b="1" lang="en-GB" sz="1150">
                <a:solidFill>
                  <a:srgbClr val="000080"/>
                </a:solidFill>
                <a:highlight>
                  <a:srgbClr val="FFFFFF"/>
                </a:highlight>
                <a:latin typeface="Courier New"/>
                <a:ea typeface="Courier New"/>
                <a:cs typeface="Courier New"/>
                <a:sym typeface="Courier New"/>
              </a:rPr>
              <a:t>in </a:t>
            </a:r>
            <a:r>
              <a:rPr b="1" lang="en-GB" sz="1150">
                <a:solidFill>
                  <a:srgbClr val="008000"/>
                </a:solidFill>
                <a:highlight>
                  <a:srgbClr val="FFFFFF"/>
                </a:highlight>
                <a:latin typeface="Courier New"/>
                <a:ea typeface="Courier New"/>
                <a:cs typeface="Courier New"/>
                <a:sym typeface="Courier New"/>
              </a:rPr>
              <a:t>'Z' </a:t>
            </a:r>
            <a:r>
              <a:rPr i="1" lang="en-GB" sz="1150">
                <a:solidFill>
                  <a:srgbClr val="000000"/>
                </a:solidFill>
                <a:highlight>
                  <a:srgbClr val="FFFFFF"/>
                </a:highlight>
                <a:latin typeface="Courier New"/>
                <a:ea typeface="Courier New"/>
                <a:cs typeface="Courier New"/>
                <a:sym typeface="Courier New"/>
              </a:rPr>
              <a:t>downTo </a:t>
            </a:r>
            <a:r>
              <a:rPr b="1" lang="en-GB" sz="1150">
                <a:solidFill>
                  <a:srgbClr val="008000"/>
                </a:solidFill>
                <a:highlight>
                  <a:srgbClr val="FFFFFF"/>
                </a:highlight>
                <a:latin typeface="Courier New"/>
                <a:ea typeface="Courier New"/>
                <a:cs typeface="Courier New"/>
                <a:sym typeface="Courier New"/>
              </a:rPr>
              <a:t>'A' </a:t>
            </a:r>
            <a:r>
              <a:rPr i="1" lang="en-GB" sz="1150">
                <a:solidFill>
                  <a:srgbClr val="000000"/>
                </a:solidFill>
                <a:highlight>
                  <a:srgbClr val="FFFFFF"/>
                </a:highlight>
                <a:latin typeface="Courier New"/>
                <a:ea typeface="Courier New"/>
                <a:cs typeface="Courier New"/>
                <a:sym typeface="Courier New"/>
              </a:rPr>
              <a:t>step </a:t>
            </a:r>
            <a:r>
              <a:rPr lang="en-GB" sz="1150">
                <a:solidFill>
                  <a:srgbClr val="0000FF"/>
                </a:solidFill>
                <a:highlight>
                  <a:srgbClr val="FFFFFF"/>
                </a:highlight>
                <a:latin typeface="Courier New"/>
                <a:ea typeface="Courier New"/>
                <a:cs typeface="Courier New"/>
                <a:sym typeface="Courier New"/>
              </a:rPr>
              <a:t>2</a:t>
            </a:r>
            <a:r>
              <a:rPr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print</a:t>
            </a:r>
            <a:r>
              <a:rPr lang="en-GB" sz="1150">
                <a:solidFill>
                  <a:srgbClr val="000000"/>
                </a:solidFill>
                <a:highlight>
                  <a:srgbClr val="FFFFFF"/>
                </a:highlight>
                <a:latin typeface="Courier New"/>
                <a:ea typeface="Courier New"/>
                <a:cs typeface="Courier New"/>
                <a:sym typeface="Courier New"/>
              </a:rPr>
              <a:t>(i)</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for </a:t>
            </a:r>
            <a:r>
              <a:rPr lang="en-GB" sz="1150">
                <a:solidFill>
                  <a:srgbClr val="000000"/>
                </a:solidFill>
                <a:highlight>
                  <a:srgbClr val="FFFFFF"/>
                </a:highlight>
                <a:latin typeface="Courier New"/>
                <a:ea typeface="Courier New"/>
                <a:cs typeface="Courier New"/>
                <a:sym typeface="Courier New"/>
              </a:rPr>
              <a:t>(i </a:t>
            </a:r>
            <a:r>
              <a:rPr b="1" lang="en-GB" sz="1150">
                <a:solidFill>
                  <a:srgbClr val="000080"/>
                </a:solidFill>
                <a:highlight>
                  <a:srgbClr val="FFFFFF"/>
                </a:highlight>
                <a:latin typeface="Courier New"/>
                <a:ea typeface="Courier New"/>
                <a:cs typeface="Courier New"/>
                <a:sym typeface="Courier New"/>
              </a:rPr>
              <a:t>in </a:t>
            </a:r>
            <a:r>
              <a:rPr lang="en-GB" sz="1150">
                <a:solidFill>
                  <a:srgbClr val="0000FF"/>
                </a:solidFill>
                <a:highlight>
                  <a:srgbClr val="FFFFFF"/>
                </a:highlight>
                <a:latin typeface="Courier New"/>
                <a:ea typeface="Courier New"/>
                <a:cs typeface="Courier New"/>
                <a:sym typeface="Courier New"/>
              </a:rPr>
              <a:t>1 </a:t>
            </a:r>
            <a:r>
              <a:rPr i="1" lang="en-GB" sz="1150">
                <a:solidFill>
                  <a:srgbClr val="000000"/>
                </a:solidFill>
                <a:highlight>
                  <a:srgbClr val="FFFFFF"/>
                </a:highlight>
                <a:latin typeface="Courier New"/>
                <a:ea typeface="Courier New"/>
                <a:cs typeface="Courier New"/>
                <a:sym typeface="Courier New"/>
              </a:rPr>
              <a:t>until </a:t>
            </a:r>
            <a:r>
              <a:rPr lang="en-GB" sz="1150">
                <a:solidFill>
                  <a:srgbClr val="0000FF"/>
                </a:solidFill>
                <a:highlight>
                  <a:srgbClr val="FFFFFF"/>
                </a:highlight>
                <a:latin typeface="Courier New"/>
                <a:ea typeface="Courier New"/>
                <a:cs typeface="Courier New"/>
                <a:sym typeface="Courier New"/>
              </a:rPr>
              <a:t>10</a:t>
            </a:r>
            <a:r>
              <a:rPr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print</a:t>
            </a:r>
            <a:r>
              <a:rPr lang="en-GB" sz="1150">
                <a:solidFill>
                  <a:srgbClr val="000000"/>
                </a:solidFill>
                <a:highlight>
                  <a:srgbClr val="FFFFFF"/>
                </a:highlight>
                <a:latin typeface="Courier New"/>
                <a:ea typeface="Courier New"/>
                <a:cs typeface="Courier New"/>
                <a:sym typeface="Courier New"/>
              </a:rPr>
              <a:t>(i)</a:t>
            </a:r>
            <a:br>
              <a:rPr lang="en-GB" sz="1150">
                <a:solidFill>
                  <a:srgbClr val="000000"/>
                </a:solidFill>
                <a:highlight>
                  <a:srgbClr val="FFFFFF"/>
                </a:highlight>
                <a:latin typeface="Courier New"/>
                <a:ea typeface="Courier New"/>
                <a:cs typeface="Courier New"/>
                <a:sym typeface="Courier New"/>
              </a:rPr>
            </a:br>
            <a:endParaRPr sz="1150">
              <a:solidFill>
                <a:srgbClr val="00000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t>r</a:t>
            </a:r>
            <a:r>
              <a:rPr lang="en-GB"/>
              <a:t>anges are defined for comparable type and you can check if any instance is within the range</a:t>
            </a:r>
            <a:br>
              <a:rPr b="1" lang="en-GB" sz="1150">
                <a:solidFill>
                  <a:srgbClr val="000080"/>
                </a:solidFill>
                <a:highlight>
                  <a:srgbClr val="FFFFFF"/>
                </a:highlight>
                <a:latin typeface="Arial"/>
                <a:ea typeface="Arial"/>
                <a:cs typeface="Arial"/>
                <a:sym typeface="Arial"/>
              </a:rPr>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versionRange = Version(</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11</a:t>
            </a:r>
            <a:r>
              <a:rPr lang="en-GB" sz="1150">
                <a:solidFill>
                  <a:srgbClr val="000000"/>
                </a:solidFill>
                <a:highlight>
                  <a:srgbClr val="FFFFFF"/>
                </a:highlight>
                <a:latin typeface="Courier New"/>
                <a:ea typeface="Courier New"/>
                <a:cs typeface="Courier New"/>
                <a:sym typeface="Courier New"/>
              </a:rPr>
              <a:t>)..Version(</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30</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Version(</a:t>
            </a:r>
            <a:r>
              <a:rPr lang="en-GB" sz="1150">
                <a:solidFill>
                  <a:srgbClr val="0000FF"/>
                </a:solidFill>
                <a:highlight>
                  <a:srgbClr val="FFFFFF"/>
                </a:highlight>
                <a:latin typeface="Courier New"/>
                <a:ea typeface="Courier New"/>
                <a:cs typeface="Courier New"/>
                <a:sym typeface="Courier New"/>
              </a:rPr>
              <a:t>0</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9</a:t>
            </a: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in </a:t>
            </a:r>
            <a:r>
              <a:rPr lang="en-GB" sz="1150">
                <a:solidFill>
                  <a:srgbClr val="000000"/>
                </a:solidFill>
                <a:highlight>
                  <a:srgbClr val="FFFFFF"/>
                </a:highlight>
                <a:latin typeface="Courier New"/>
                <a:ea typeface="Courier New"/>
                <a:cs typeface="Courier New"/>
                <a:sym typeface="Courier New"/>
              </a:rPr>
              <a:t>versionRange</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Version(</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20</a:t>
            </a: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in </a:t>
            </a:r>
            <a:r>
              <a:rPr lang="en-GB" sz="1150">
                <a:solidFill>
                  <a:srgbClr val="000000"/>
                </a:solidFill>
                <a:highlight>
                  <a:srgbClr val="FFFFFF"/>
                </a:highlight>
                <a:latin typeface="Courier New"/>
                <a:ea typeface="Courier New"/>
                <a:cs typeface="Courier New"/>
                <a:sym typeface="Courier New"/>
              </a:rPr>
              <a:t>versionRange</a:t>
            </a:r>
            <a:br>
              <a:rPr lang="en-GB" sz="1150">
                <a:solidFill>
                  <a:srgbClr val="000000"/>
                </a:solidFill>
                <a:highlight>
                  <a:srgbClr val="FFFFFF"/>
                </a:highlight>
                <a:latin typeface="Courier New"/>
                <a:ea typeface="Courier New"/>
                <a:cs typeface="Courier New"/>
                <a:sym typeface="Courier New"/>
              </a:rPr>
            </a:br>
            <a:endParaRPr sz="1150">
              <a:solidFill>
                <a:srgbClr val="00000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t>i</a:t>
            </a:r>
            <a:r>
              <a:rPr lang="en-GB"/>
              <a:t>t is possible to implement custom ranges by overloading </a:t>
            </a:r>
            <a:r>
              <a:rPr lang="en-GB" sz="1150">
                <a:solidFill>
                  <a:srgbClr val="000000"/>
                </a:solidFill>
                <a:highlight>
                  <a:srgbClr val="FFFFFF"/>
                </a:highlight>
                <a:latin typeface="Courier New"/>
                <a:ea typeface="Courier New"/>
                <a:cs typeface="Courier New"/>
                <a:sym typeface="Courier New"/>
              </a:rPr>
              <a:t>”..”</a:t>
            </a:r>
            <a:r>
              <a:rPr lang="en-GB"/>
              <a:t> operator (</a:t>
            </a:r>
            <a:r>
              <a:rPr lang="en-GB" sz="1150">
                <a:solidFill>
                  <a:srgbClr val="000000"/>
                </a:solidFill>
                <a:highlight>
                  <a:srgbClr val="FFFFFF"/>
                </a:highlight>
                <a:latin typeface="Courier New"/>
                <a:ea typeface="Courier New"/>
                <a:cs typeface="Courier New"/>
                <a:sym typeface="Courier New"/>
              </a:rPr>
              <a:t>rangeTo</a:t>
            </a:r>
            <a:r>
              <a:rPr lang="en-GB"/>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37"/>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Collections and streams</a:t>
            </a:r>
            <a:endParaRPr/>
          </a:p>
        </p:txBody>
      </p:sp>
      <p:sp>
        <p:nvSpPr>
          <p:cNvPr id="308" name="Google Shape;308;p37"/>
          <p:cNvSpPr txBox="1"/>
          <p:nvPr>
            <p:ph idx="1" type="body"/>
          </p:nvPr>
        </p:nvSpPr>
        <p:spPr>
          <a:xfrm>
            <a:off x="510700" y="738225"/>
            <a:ext cx="82332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stream operations are instantly available on any collection</a:t>
            </a:r>
            <a:br>
              <a:rPr b="1" lang="en-GB" sz="1150">
                <a:solidFill>
                  <a:srgbClr val="00008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result = </a:t>
            </a:r>
            <a:r>
              <a:rPr i="1" lang="en-GB" sz="1150">
                <a:solidFill>
                  <a:srgbClr val="000000"/>
                </a:solidFill>
                <a:highlight>
                  <a:srgbClr val="FFFFFF"/>
                </a:highlight>
                <a:latin typeface="Courier New"/>
                <a:ea typeface="Courier New"/>
                <a:cs typeface="Courier New"/>
                <a:sym typeface="Courier New"/>
              </a:rPr>
              <a:t>listOf</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"one"</a:t>
            </a:r>
            <a:r>
              <a:rPr lang="en-GB" sz="1150">
                <a:solidFill>
                  <a:srgbClr val="000000"/>
                </a:solidFill>
                <a:highlight>
                  <a:srgbClr val="FFFFFF"/>
                </a:highlight>
                <a:latin typeface="Courier New"/>
                <a:ea typeface="Courier New"/>
                <a:cs typeface="Courier New"/>
                <a:sym typeface="Courier New"/>
              </a:rPr>
              <a:t>, </a:t>
            </a:r>
            <a:r>
              <a:rPr b="1" lang="en-GB" sz="1150">
                <a:solidFill>
                  <a:srgbClr val="008000"/>
                </a:solidFill>
                <a:highlight>
                  <a:srgbClr val="FFFFFF"/>
                </a:highlight>
                <a:latin typeface="Courier New"/>
                <a:ea typeface="Courier New"/>
                <a:cs typeface="Courier New"/>
                <a:sym typeface="Courier New"/>
              </a:rPr>
              <a:t>"two"</a:t>
            </a:r>
            <a:r>
              <a:rPr lang="en-GB" sz="1150">
                <a:solidFill>
                  <a:srgbClr val="000000"/>
                </a:solidFill>
                <a:highlight>
                  <a:srgbClr val="FFFFFF"/>
                </a:highlight>
                <a:latin typeface="Courier New"/>
                <a:ea typeface="Courier New"/>
                <a:cs typeface="Courier New"/>
                <a:sym typeface="Courier New"/>
              </a:rPr>
              <a:t>, </a:t>
            </a:r>
            <a:r>
              <a:rPr b="1" lang="en-GB" sz="1150">
                <a:solidFill>
                  <a:srgbClr val="008000"/>
                </a:solidFill>
                <a:highlight>
                  <a:srgbClr val="FFFFFF"/>
                </a:highlight>
                <a:latin typeface="Courier New"/>
                <a:ea typeface="Courier New"/>
                <a:cs typeface="Courier New"/>
                <a:sym typeface="Courier New"/>
              </a:rPr>
              <a:t>"three"</a:t>
            </a:r>
            <a:r>
              <a:rPr lang="en-GB" sz="1150">
                <a:solidFill>
                  <a:srgbClr val="000000"/>
                </a:solidFill>
                <a:highlight>
                  <a:srgbClr val="FFFFFF"/>
                </a:highlight>
                <a:latin typeface="Courier New"/>
                <a:ea typeface="Courier New"/>
                <a:cs typeface="Courier New"/>
                <a:sym typeface="Courier New"/>
              </a:rPr>
              <a:t>, </a:t>
            </a:r>
            <a:r>
              <a:rPr b="1" lang="en-GB" sz="1150">
                <a:solidFill>
                  <a:srgbClr val="008000"/>
                </a:solidFill>
                <a:highlight>
                  <a:srgbClr val="FFFFFF"/>
                </a:highlight>
                <a:latin typeface="Courier New"/>
                <a:ea typeface="Courier New"/>
                <a:cs typeface="Courier New"/>
                <a:sym typeface="Courier New"/>
              </a:rPr>
              <a:t>"four"</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mapIndexed </a:t>
            </a:r>
            <a:r>
              <a:rPr b="1" lang="en-GB" sz="1150">
                <a:solidFill>
                  <a:srgbClr val="000000"/>
                </a:solidFill>
                <a:highlight>
                  <a:srgbClr val="FFFFFF"/>
                </a:highlight>
                <a:latin typeface="Courier New"/>
                <a:ea typeface="Courier New"/>
                <a:cs typeface="Courier New"/>
                <a:sym typeface="Courier New"/>
              </a:rPr>
              <a:t>{ </a:t>
            </a:r>
            <a:r>
              <a:rPr lang="en-GB" sz="1150">
                <a:solidFill>
                  <a:srgbClr val="000000"/>
                </a:solidFill>
                <a:highlight>
                  <a:srgbClr val="FFFFFF"/>
                </a:highlight>
                <a:latin typeface="Courier New"/>
                <a:ea typeface="Courier New"/>
                <a:cs typeface="Courier New"/>
                <a:sym typeface="Courier New"/>
              </a:rPr>
              <a:t>idx, value </a:t>
            </a:r>
            <a:r>
              <a:rPr b="1" lang="en-GB" sz="1150">
                <a:solidFill>
                  <a:srgbClr val="000000"/>
                </a:solidFill>
                <a:highlight>
                  <a:srgbClr val="FFFFFF"/>
                </a:highlight>
                <a:latin typeface="Courier New"/>
                <a:ea typeface="Courier New"/>
                <a:cs typeface="Courier New"/>
                <a:sym typeface="Courier New"/>
              </a:rPr>
              <a:t>-&gt; </a:t>
            </a:r>
            <a:r>
              <a:rPr b="1" lang="en-GB" sz="1150">
                <a:solidFill>
                  <a:srgbClr val="008000"/>
                </a:solidFill>
                <a:highlight>
                  <a:srgbClr val="FFFFFF"/>
                </a:highlight>
                <a:latin typeface="Courier New"/>
                <a:ea typeface="Courier New"/>
                <a:cs typeface="Courier New"/>
                <a:sym typeface="Courier New"/>
              </a:rPr>
              <a:t>"</a:t>
            </a:r>
            <a:r>
              <a:rPr b="1" lang="en-GB" sz="1150">
                <a:solidFill>
                  <a:srgbClr val="000080"/>
                </a:solidFill>
                <a:highlight>
                  <a:srgbClr val="FFFFFF"/>
                </a:highlight>
                <a:latin typeface="Courier New"/>
                <a:ea typeface="Courier New"/>
                <a:cs typeface="Courier New"/>
                <a:sym typeface="Courier New"/>
              </a:rPr>
              <a:t>${</a:t>
            </a:r>
            <a:r>
              <a:rPr lang="en-GB" sz="1150">
                <a:solidFill>
                  <a:srgbClr val="000000"/>
                </a:solidFill>
                <a:highlight>
                  <a:srgbClr val="FFFFFF"/>
                </a:highlight>
                <a:latin typeface="Courier New"/>
                <a:ea typeface="Courier New"/>
                <a:cs typeface="Courier New"/>
                <a:sym typeface="Courier New"/>
              </a:rPr>
              <a:t>idx+</a:t>
            </a:r>
            <a:r>
              <a:rPr lang="en-GB" sz="1150">
                <a:solidFill>
                  <a:srgbClr val="0000FF"/>
                </a:solidFill>
                <a:highlight>
                  <a:srgbClr val="FFFFFF"/>
                </a:highlight>
                <a:latin typeface="Courier New"/>
                <a:ea typeface="Courier New"/>
                <a:cs typeface="Courier New"/>
                <a:sym typeface="Courier New"/>
              </a:rPr>
              <a:t>1</a:t>
            </a:r>
            <a:r>
              <a:rPr b="1" lang="en-GB" sz="1150">
                <a:solidFill>
                  <a:srgbClr val="000080"/>
                </a:solidFill>
                <a:highlight>
                  <a:srgbClr val="FFFFFF"/>
                </a:highlight>
                <a:latin typeface="Courier New"/>
                <a:ea typeface="Courier New"/>
                <a:cs typeface="Courier New"/>
                <a:sym typeface="Courier New"/>
              </a:rPr>
              <a:t>}${</a:t>
            </a:r>
            <a:r>
              <a:rPr lang="en-GB" sz="1150">
                <a:solidFill>
                  <a:srgbClr val="000000"/>
                </a:solidFill>
                <a:highlight>
                  <a:srgbClr val="FFFFFF"/>
                </a:highlight>
                <a:latin typeface="Courier New"/>
                <a:ea typeface="Courier New"/>
                <a:cs typeface="Courier New"/>
                <a:sym typeface="Courier New"/>
              </a:rPr>
              <a:t>value.</a:t>
            </a:r>
            <a:r>
              <a:rPr i="1" lang="en-GB" sz="1150">
                <a:solidFill>
                  <a:srgbClr val="000000"/>
                </a:solidFill>
                <a:highlight>
                  <a:srgbClr val="FFFFFF"/>
                </a:highlight>
                <a:latin typeface="Courier New"/>
                <a:ea typeface="Courier New"/>
                <a:cs typeface="Courier New"/>
                <a:sym typeface="Courier New"/>
              </a:rPr>
              <a:t>substring</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a:t>
            </a:r>
            <a:r>
              <a:rPr b="1" lang="en-GB" sz="1150">
                <a:solidFill>
                  <a:srgbClr val="00008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 </a:t>
            </a:r>
            <a:r>
              <a:rPr b="1"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//[1ne,2wo,3hree,4our]</a:t>
            </a:r>
            <a:br>
              <a:rPr i="1" lang="en-GB" sz="1150">
                <a:solidFill>
                  <a:srgbClr val="808080"/>
                </a:solidFill>
                <a:highlight>
                  <a:srgbClr val="FFFFFF"/>
                </a:highlight>
                <a:latin typeface="Courier New"/>
                <a:ea typeface="Courier New"/>
                <a:cs typeface="Courier New"/>
                <a:sym typeface="Courier New"/>
              </a:rPr>
            </a:br>
            <a:r>
              <a:rPr i="1" lang="en-GB" sz="1150">
                <a:solidFill>
                  <a:srgbClr val="808080"/>
                </a:solidFill>
                <a:highlight>
                  <a:srgbClr val="FFFFFF"/>
                </a:highlight>
                <a:latin typeface="Courier New"/>
                <a:ea typeface="Courier New"/>
                <a:cs typeface="Courier New"/>
                <a:sym typeface="Courier New"/>
              </a:rPr>
              <a:t>  </a:t>
            </a:r>
            <a:r>
              <a:rPr lang="en-GB" sz="1150">
                <a:solidFill>
                  <a:srgbClr val="000000"/>
                </a:solidFill>
                <a:highlight>
                  <a:srgbClr val="FFFFFF"/>
                </a:highlight>
                <a:latin typeface="Courier New"/>
                <a:ea typeface="Courier New"/>
                <a:cs typeface="Courier New"/>
                <a:sym typeface="Courier New"/>
              </a:rPr>
              <a:t>.</a:t>
            </a:r>
            <a:r>
              <a:rPr i="1" lang="en-GB" sz="1150">
                <a:solidFill>
                  <a:srgbClr val="000000"/>
                </a:solidFill>
                <a:highlight>
                  <a:srgbClr val="FFFFFF"/>
                </a:highlight>
                <a:latin typeface="Courier New"/>
                <a:ea typeface="Courier New"/>
                <a:cs typeface="Courier New"/>
                <a:sym typeface="Courier New"/>
              </a:rPr>
              <a:t>filter </a:t>
            </a:r>
            <a:r>
              <a:rPr b="1" lang="en-GB" sz="1150">
                <a:solidFill>
                  <a:srgbClr val="000000"/>
                </a:solidFill>
                <a:highlight>
                  <a:srgbClr val="FFFFFF"/>
                </a:highlight>
                <a:latin typeface="Courier New"/>
                <a:ea typeface="Courier New"/>
                <a:cs typeface="Courier New"/>
                <a:sym typeface="Courier New"/>
              </a:rPr>
              <a:t>{ it</a:t>
            </a:r>
            <a:r>
              <a:rPr lang="en-GB" sz="1150">
                <a:solidFill>
                  <a:srgbClr val="000000"/>
                </a:solidFill>
                <a:highlight>
                  <a:srgbClr val="FFFFFF"/>
                </a:highlight>
                <a:latin typeface="Courier New"/>
                <a:ea typeface="Courier New"/>
                <a:cs typeface="Courier New"/>
                <a:sym typeface="Courier New"/>
              </a:rPr>
              <a:t>.</a:t>
            </a:r>
            <a:r>
              <a:rPr b="1" lang="en-GB" sz="1150">
                <a:solidFill>
                  <a:srgbClr val="660E7A"/>
                </a:solidFill>
                <a:highlight>
                  <a:srgbClr val="FFFFFF"/>
                </a:highlight>
                <a:latin typeface="Courier New"/>
                <a:ea typeface="Courier New"/>
                <a:cs typeface="Courier New"/>
                <a:sym typeface="Courier New"/>
              </a:rPr>
              <a:t>length </a:t>
            </a:r>
            <a:r>
              <a:rPr lang="en-GB" sz="1150">
                <a:solidFill>
                  <a:srgbClr val="000000"/>
                </a:solidFill>
                <a:highlight>
                  <a:srgbClr val="FFFFFF"/>
                </a:highlight>
                <a:latin typeface="Courier New"/>
                <a:ea typeface="Courier New"/>
                <a:cs typeface="Courier New"/>
                <a:sym typeface="Courier New"/>
              </a:rPr>
              <a:t>&gt; </a:t>
            </a:r>
            <a:r>
              <a:rPr lang="en-GB" sz="1150">
                <a:solidFill>
                  <a:srgbClr val="0000FF"/>
                </a:solidFill>
                <a:highlight>
                  <a:srgbClr val="FFFFFF"/>
                </a:highlight>
                <a:latin typeface="Courier New"/>
                <a:ea typeface="Courier New"/>
                <a:cs typeface="Courier New"/>
                <a:sym typeface="Courier New"/>
              </a:rPr>
              <a:t>3 </a:t>
            </a:r>
            <a:r>
              <a:rPr b="1"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//[3hree,4our]</a:t>
            </a:r>
            <a:br>
              <a:rPr i="1" lang="en-GB" sz="1150">
                <a:solidFill>
                  <a:srgbClr val="808080"/>
                </a:solidFill>
                <a:highlight>
                  <a:srgbClr val="FFFFFF"/>
                </a:highlight>
                <a:latin typeface="Courier New"/>
                <a:ea typeface="Courier New"/>
                <a:cs typeface="Courier New"/>
                <a:sym typeface="Courier New"/>
              </a:rPr>
            </a:br>
            <a:r>
              <a:rPr i="1" lang="en-GB" sz="1150">
                <a:solidFill>
                  <a:srgbClr val="808080"/>
                </a:solidFill>
                <a:highlight>
                  <a:srgbClr val="FFFFFF"/>
                </a:highlight>
                <a:latin typeface="Courier New"/>
                <a:ea typeface="Courier New"/>
                <a:cs typeface="Courier New"/>
                <a:sym typeface="Courier New"/>
              </a:rPr>
              <a:t>  </a:t>
            </a:r>
            <a:r>
              <a:rPr lang="en-GB" sz="1150">
                <a:solidFill>
                  <a:srgbClr val="000000"/>
                </a:solidFill>
                <a:highlight>
                  <a:srgbClr val="FFFFFF"/>
                </a:highlight>
                <a:latin typeface="Courier New"/>
                <a:ea typeface="Courier New"/>
                <a:cs typeface="Courier New"/>
                <a:sym typeface="Courier New"/>
              </a:rPr>
              <a:t>.</a:t>
            </a:r>
            <a:r>
              <a:rPr i="1" lang="en-GB" sz="1150">
                <a:solidFill>
                  <a:srgbClr val="000000"/>
                </a:solidFill>
                <a:highlight>
                  <a:srgbClr val="FFFFFF"/>
                </a:highlight>
                <a:latin typeface="Courier New"/>
                <a:ea typeface="Courier New"/>
                <a:cs typeface="Courier New"/>
                <a:sym typeface="Courier New"/>
              </a:rPr>
              <a:t>reversed</a:t>
            </a:r>
            <a:r>
              <a:rPr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//[4our,3hree]</a:t>
            </a:r>
            <a:br>
              <a:rPr i="1" lang="en-GB" sz="1000">
                <a:solidFill>
                  <a:srgbClr val="808080"/>
                </a:solidFill>
                <a:highlight>
                  <a:srgbClr val="FFFFFF"/>
                </a:highlight>
                <a:latin typeface="Courier New"/>
                <a:ea typeface="Courier New"/>
                <a:cs typeface="Courier New"/>
                <a:sym typeface="Courier New"/>
              </a:rPr>
            </a:br>
            <a:endParaRPr i="1" sz="1000">
              <a:solidFill>
                <a:srgbClr val="80808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t>a lot of stream operations, i.e: </a:t>
            </a:r>
            <a:r>
              <a:rPr lang="en-GB" sz="1150">
                <a:solidFill>
                  <a:srgbClr val="000000"/>
                </a:solidFill>
                <a:highlight>
                  <a:srgbClr val="FFFFFF"/>
                </a:highlight>
                <a:latin typeface="Courier New"/>
                <a:ea typeface="Courier New"/>
                <a:cs typeface="Courier New"/>
                <a:sym typeface="Courier New"/>
              </a:rPr>
              <a:t>drop*, take*, reduce*, fold*, zip*, windowed, associate*, etc.</a:t>
            </a:r>
            <a:endParaRPr sz="1150">
              <a:solidFill>
                <a:srgbClr val="00000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latin typeface="Courier New"/>
                <a:ea typeface="Courier New"/>
                <a:cs typeface="Courier New"/>
                <a:sym typeface="Courier New"/>
              </a:rPr>
              <a:t>sequenceOf(..)</a:t>
            </a:r>
            <a:r>
              <a:rPr lang="en-GB"/>
              <a:t> provides the same operations but with lazy evaluation (huge or streaming collections)</a:t>
            </a:r>
            <a:endParaRPr/>
          </a:p>
          <a:p>
            <a:pPr indent="-311150" lvl="0" marL="457200" rtl="0" algn="l">
              <a:spcBef>
                <a:spcPts val="0"/>
              </a:spcBef>
              <a:spcAft>
                <a:spcPts val="0"/>
              </a:spcAft>
              <a:buSzPts val="1300"/>
              <a:buChar char="-"/>
            </a:pPr>
            <a:r>
              <a:rPr lang="en-GB"/>
              <a:t>sequence generators can be used where generator stops when null is returned</a:t>
            </a:r>
            <a:br>
              <a:rPr lang="en-GB"/>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oddNumbersLessThan10 = </a:t>
            </a:r>
            <a:r>
              <a:rPr i="1" lang="en-GB" sz="1150">
                <a:solidFill>
                  <a:srgbClr val="000000"/>
                </a:solidFill>
                <a:highlight>
                  <a:srgbClr val="FFFFFF"/>
                </a:highlight>
                <a:latin typeface="Courier New"/>
                <a:ea typeface="Courier New"/>
                <a:cs typeface="Courier New"/>
                <a:sym typeface="Courier New"/>
              </a:rPr>
              <a:t>generateSequence</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 </a:t>
            </a:r>
            <a:r>
              <a:rPr b="1"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if </a:t>
            </a:r>
            <a:r>
              <a:rPr lang="en-GB" sz="1150">
                <a:solidFill>
                  <a:srgbClr val="000000"/>
                </a:solidFill>
                <a:highlight>
                  <a:srgbClr val="FFFFFF"/>
                </a:highlight>
                <a:latin typeface="Courier New"/>
                <a:ea typeface="Courier New"/>
                <a:cs typeface="Courier New"/>
                <a:sym typeface="Courier New"/>
              </a:rPr>
              <a:t>(</a:t>
            </a:r>
            <a:r>
              <a:rPr b="1" lang="en-GB" sz="1150">
                <a:solidFill>
                  <a:srgbClr val="000000"/>
                </a:solidFill>
                <a:highlight>
                  <a:srgbClr val="FFFFFF"/>
                </a:highlight>
                <a:latin typeface="Courier New"/>
                <a:ea typeface="Courier New"/>
                <a:cs typeface="Courier New"/>
                <a:sym typeface="Courier New"/>
              </a:rPr>
              <a:t>it </a:t>
            </a:r>
            <a:r>
              <a:rPr lang="en-GB" sz="1150">
                <a:solidFill>
                  <a:srgbClr val="000000"/>
                </a:solidFill>
                <a:highlight>
                  <a:srgbClr val="FFFFFF"/>
                </a:highlight>
                <a:latin typeface="Courier New"/>
                <a:ea typeface="Courier New"/>
                <a:cs typeface="Courier New"/>
                <a:sym typeface="Courier New"/>
              </a:rPr>
              <a:t>&lt; </a:t>
            </a:r>
            <a:r>
              <a:rPr lang="en-GB" sz="1150">
                <a:solidFill>
                  <a:srgbClr val="0000FF"/>
                </a:solidFill>
                <a:highlight>
                  <a:srgbClr val="FFFFFF"/>
                </a:highlight>
                <a:latin typeface="Courier New"/>
                <a:ea typeface="Courier New"/>
                <a:cs typeface="Courier New"/>
                <a:sym typeface="Courier New"/>
              </a:rPr>
              <a:t>10</a:t>
            </a:r>
            <a:r>
              <a:rPr lang="en-GB" sz="1150">
                <a:solidFill>
                  <a:srgbClr val="000000"/>
                </a:solidFill>
                <a:highlight>
                  <a:srgbClr val="FFFFFF"/>
                </a:highlight>
                <a:latin typeface="Courier New"/>
                <a:ea typeface="Courier New"/>
                <a:cs typeface="Courier New"/>
                <a:sym typeface="Courier New"/>
              </a:rPr>
              <a:t>) </a:t>
            </a:r>
            <a:r>
              <a:rPr b="1" lang="en-GB" sz="1150">
                <a:solidFill>
                  <a:srgbClr val="000000"/>
                </a:solidFill>
                <a:highlight>
                  <a:srgbClr val="FFFFFF"/>
                </a:highlight>
                <a:latin typeface="Courier New"/>
                <a:ea typeface="Courier New"/>
                <a:cs typeface="Courier New"/>
                <a:sym typeface="Courier New"/>
              </a:rPr>
              <a:t>it </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2 </a:t>
            </a:r>
            <a:r>
              <a:rPr b="1" lang="en-GB" sz="1150">
                <a:solidFill>
                  <a:srgbClr val="000080"/>
                </a:solidFill>
                <a:highlight>
                  <a:srgbClr val="FFFFFF"/>
                </a:highlight>
                <a:latin typeface="Courier New"/>
                <a:ea typeface="Courier New"/>
                <a:cs typeface="Courier New"/>
                <a:sym typeface="Courier New"/>
              </a:rPr>
              <a:t>else null </a:t>
            </a: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oddNumbersLessThan10.</a:t>
            </a:r>
            <a:r>
              <a:rPr i="1" lang="en-GB" sz="1150">
                <a:solidFill>
                  <a:srgbClr val="000000"/>
                </a:solidFill>
                <a:highlight>
                  <a:srgbClr val="FFFFFF"/>
                </a:highlight>
                <a:latin typeface="Courier New"/>
                <a:ea typeface="Courier New"/>
                <a:cs typeface="Courier New"/>
                <a:sym typeface="Courier New"/>
              </a:rPr>
              <a:t>count</a:t>
            </a:r>
            <a:r>
              <a:rPr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//6</a:t>
            </a:r>
            <a:endParaRPr i="1" sz="800">
              <a:solidFill>
                <a:srgbClr val="808080"/>
              </a:solidFill>
              <a:highlight>
                <a:srgbClr val="FFFFFF"/>
              </a:highlight>
              <a:latin typeface="Courier New"/>
              <a:ea typeface="Courier New"/>
              <a:cs typeface="Courier New"/>
              <a:sym typeface="Courier New"/>
            </a:endParaRPr>
          </a:p>
          <a:p>
            <a:pPr indent="0" lvl="0" marL="457200" rtl="0" algn="l">
              <a:lnSpc>
                <a:spcPct val="100000"/>
              </a:lnSpc>
              <a:spcBef>
                <a:spcPts val="1600"/>
              </a:spcBef>
              <a:spcAft>
                <a:spcPts val="0"/>
              </a:spcAft>
              <a:buNone/>
            </a:pPr>
            <a:r>
              <a:rPr lang="en-GB"/>
              <a:t>or consumer requests no more items</a:t>
            </a:r>
            <a:br>
              <a:rPr lang="en-GB"/>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oddNumbers = </a:t>
            </a:r>
            <a:r>
              <a:rPr i="1" lang="en-GB" sz="1150">
                <a:solidFill>
                  <a:srgbClr val="000000"/>
                </a:solidFill>
                <a:highlight>
                  <a:srgbClr val="FFFFFF"/>
                </a:highlight>
                <a:latin typeface="Courier New"/>
                <a:ea typeface="Courier New"/>
                <a:cs typeface="Courier New"/>
                <a:sym typeface="Courier New"/>
              </a:rPr>
              <a:t>sequence </a:t>
            </a: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   </a:t>
            </a:r>
            <a:r>
              <a:rPr lang="en-GB" sz="1150">
                <a:solidFill>
                  <a:srgbClr val="000000"/>
                </a:solidFill>
                <a:highlight>
                  <a:srgbClr val="FFFFFF"/>
                </a:highlight>
                <a:latin typeface="Courier New"/>
                <a:ea typeface="Courier New"/>
                <a:cs typeface="Courier New"/>
                <a:sym typeface="Courier New"/>
              </a:rPr>
              <a:t>yield(</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yieldAll(</a:t>
            </a:r>
            <a:r>
              <a:rPr i="1" lang="en-GB" sz="1150">
                <a:solidFill>
                  <a:srgbClr val="000000"/>
                </a:solidFill>
                <a:highlight>
                  <a:srgbClr val="FFFFFF"/>
                </a:highlight>
                <a:latin typeface="Courier New"/>
                <a:ea typeface="Courier New"/>
                <a:cs typeface="Courier New"/>
                <a:sym typeface="Courier New"/>
              </a:rPr>
              <a:t>listOf</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3</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5</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yieldAll(</a:t>
            </a:r>
            <a:r>
              <a:rPr i="1" lang="en-GB" sz="1150">
                <a:solidFill>
                  <a:srgbClr val="000000"/>
                </a:solidFill>
                <a:highlight>
                  <a:srgbClr val="FFFFFF"/>
                </a:highlight>
                <a:latin typeface="Courier New"/>
                <a:ea typeface="Courier New"/>
                <a:cs typeface="Courier New"/>
                <a:sym typeface="Courier New"/>
              </a:rPr>
              <a:t>generateSequence</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7</a:t>
            </a:r>
            <a:r>
              <a:rPr lang="en-GB" sz="1150">
                <a:solidFill>
                  <a:srgbClr val="000000"/>
                </a:solidFill>
                <a:highlight>
                  <a:srgbClr val="FFFFFF"/>
                </a:highlight>
                <a:latin typeface="Courier New"/>
                <a:ea typeface="Courier New"/>
                <a:cs typeface="Courier New"/>
                <a:sym typeface="Courier New"/>
              </a:rPr>
              <a:t>) </a:t>
            </a:r>
            <a:r>
              <a:rPr b="1" lang="en-GB" sz="1150">
                <a:solidFill>
                  <a:srgbClr val="000000"/>
                </a:solidFill>
                <a:highlight>
                  <a:srgbClr val="FFFFFF"/>
                </a:highlight>
                <a:latin typeface="Courier New"/>
                <a:ea typeface="Courier New"/>
                <a:cs typeface="Courier New"/>
                <a:sym typeface="Courier New"/>
              </a:rPr>
              <a:t>{ it </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2 </a:t>
            </a:r>
            <a:r>
              <a:rPr b="1" lang="en-GB" sz="1150">
                <a:solidFill>
                  <a:srgbClr val="000000"/>
                </a:solidFill>
                <a:highlight>
                  <a:srgbClr val="FFFFFF"/>
                </a:highlight>
                <a:latin typeface="Courier New"/>
                <a:ea typeface="Courier New"/>
                <a:cs typeface="Courier New"/>
                <a:sym typeface="Courier New"/>
              </a:rPr>
              <a:t>}</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oddNumbers.</a:t>
            </a:r>
            <a:r>
              <a:rPr i="1" lang="en-GB" sz="1150">
                <a:solidFill>
                  <a:srgbClr val="000000"/>
                </a:solidFill>
                <a:highlight>
                  <a:srgbClr val="FFFFFF"/>
                </a:highlight>
                <a:latin typeface="Courier New"/>
                <a:ea typeface="Courier New"/>
                <a:cs typeface="Courier New"/>
                <a:sym typeface="Courier New"/>
              </a:rPr>
              <a:t>take</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5</a:t>
            </a:r>
            <a:r>
              <a:rPr lang="en-GB" sz="1150">
                <a:solidFill>
                  <a:srgbClr val="000000"/>
                </a:solidFill>
                <a:highlight>
                  <a:srgbClr val="FFFFFF"/>
                </a:highlight>
                <a:latin typeface="Courier New"/>
                <a:ea typeface="Courier New"/>
                <a:cs typeface="Courier New"/>
                <a:sym typeface="Courier New"/>
              </a:rPr>
              <a:t>).</a:t>
            </a:r>
            <a:r>
              <a:rPr i="1" lang="en-GB" sz="1150">
                <a:solidFill>
                  <a:srgbClr val="000000"/>
                </a:solidFill>
                <a:highlight>
                  <a:srgbClr val="FFFFFF"/>
                </a:highlight>
                <a:latin typeface="Courier New"/>
                <a:ea typeface="Courier New"/>
                <a:cs typeface="Courier New"/>
                <a:sym typeface="Courier New"/>
              </a:rPr>
              <a:t>toList</a:t>
            </a:r>
            <a:r>
              <a:rPr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//[1, 3, 5, 7, 9]</a:t>
            </a:r>
            <a:endParaRPr i="1" sz="1150">
              <a:solidFill>
                <a:srgbClr val="808080"/>
              </a:solidFill>
              <a:highlight>
                <a:srgbClr val="FFFFFF"/>
              </a:highlight>
              <a:latin typeface="Courier New"/>
              <a:ea typeface="Courier New"/>
              <a:cs typeface="Courier New"/>
              <a:sym typeface="Courier New"/>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b="1" sz="1150">
              <a:solidFill>
                <a:srgbClr val="000080"/>
              </a:solidFill>
              <a:highlight>
                <a:srgbClr val="FFFFFF"/>
              </a:highlight>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8"/>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Collections and streams</a:t>
            </a:r>
            <a:endParaRPr/>
          </a:p>
        </p:txBody>
      </p:sp>
      <p:sp>
        <p:nvSpPr>
          <p:cNvPr id="314" name="Google Shape;314;p38"/>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list specific operations, i.e.: </a:t>
            </a:r>
            <a:r>
              <a:rPr lang="en-GB">
                <a:latin typeface="Courier New"/>
                <a:ea typeface="Courier New"/>
                <a:cs typeface="Courier New"/>
                <a:sym typeface="Courier New"/>
              </a:rPr>
              <a:t>binarySearch</a:t>
            </a:r>
            <a:br>
              <a:rPr b="1" lang="en-GB" sz="1150">
                <a:solidFill>
                  <a:srgbClr val="00008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class </a:t>
            </a:r>
            <a:r>
              <a:rPr lang="en-GB" sz="1150">
                <a:solidFill>
                  <a:srgbClr val="000000"/>
                </a:solidFill>
                <a:highlight>
                  <a:srgbClr val="FFFFFF"/>
                </a:highlight>
                <a:latin typeface="Courier New"/>
                <a:ea typeface="Courier New"/>
                <a:cs typeface="Courier New"/>
                <a:sym typeface="Courier New"/>
              </a:rPr>
              <a:t>Product(</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name</a:t>
            </a:r>
            <a:r>
              <a:rPr lang="en-GB" sz="1150">
                <a:solidFill>
                  <a:srgbClr val="000000"/>
                </a:solidFill>
                <a:highlight>
                  <a:srgbClr val="FFFFFF"/>
                </a:highlight>
                <a:latin typeface="Courier New"/>
                <a:ea typeface="Courier New"/>
                <a:cs typeface="Courier New"/>
                <a:sym typeface="Courier New"/>
              </a:rPr>
              <a:t>:String, </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price</a:t>
            </a:r>
            <a:r>
              <a:rPr lang="en-GB" sz="1150">
                <a:solidFill>
                  <a:srgbClr val="000000"/>
                </a:solidFill>
                <a:highlight>
                  <a:srgbClr val="FFFFFF"/>
                </a:highlight>
                <a:latin typeface="Courier New"/>
                <a:ea typeface="Courier New"/>
                <a:cs typeface="Courier New"/>
                <a:sym typeface="Courier New"/>
              </a:rPr>
              <a:t>:Double)</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productList = </a:t>
            </a:r>
            <a:r>
              <a:rPr i="1" lang="en-GB" sz="1150">
                <a:solidFill>
                  <a:srgbClr val="000000"/>
                </a:solidFill>
                <a:highlight>
                  <a:srgbClr val="FFFFFF"/>
                </a:highlight>
                <a:latin typeface="Courier New"/>
                <a:ea typeface="Courier New"/>
                <a:cs typeface="Courier New"/>
                <a:sym typeface="Courier New"/>
              </a:rPr>
              <a:t>listOf</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Product(</a:t>
            </a:r>
            <a:r>
              <a:rPr b="1" lang="en-GB" sz="1150">
                <a:solidFill>
                  <a:srgbClr val="008000"/>
                </a:solidFill>
                <a:highlight>
                  <a:srgbClr val="FFFFFF"/>
                </a:highlight>
                <a:latin typeface="Courier New"/>
                <a:ea typeface="Courier New"/>
                <a:cs typeface="Courier New"/>
                <a:sym typeface="Courier New"/>
              </a:rPr>
              <a:t>"AppCode"</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99.0</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Product(</a:t>
            </a:r>
            <a:r>
              <a:rPr b="1" lang="en-GB" sz="1150">
                <a:solidFill>
                  <a:srgbClr val="008000"/>
                </a:solidFill>
                <a:highlight>
                  <a:srgbClr val="FFFFFF"/>
                </a:highlight>
                <a:latin typeface="Courier New"/>
                <a:ea typeface="Courier New"/>
                <a:cs typeface="Courier New"/>
                <a:sym typeface="Courier New"/>
              </a:rPr>
              <a:t>"WebStorm"</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99.0</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Product(</a:t>
            </a:r>
            <a:r>
              <a:rPr b="1" lang="en-GB" sz="1150">
                <a:solidFill>
                  <a:srgbClr val="008000"/>
                </a:solidFill>
                <a:highlight>
                  <a:srgbClr val="FFFFFF"/>
                </a:highlight>
                <a:latin typeface="Courier New"/>
                <a:ea typeface="Courier New"/>
                <a:cs typeface="Courier New"/>
                <a:sym typeface="Courier New"/>
              </a:rPr>
              <a:t>"DotTrace"</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129.0</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productList.</a:t>
            </a:r>
            <a:r>
              <a:rPr i="1" lang="en-GB" sz="1150">
                <a:solidFill>
                  <a:srgbClr val="000000"/>
                </a:solidFill>
                <a:highlight>
                  <a:srgbClr val="FFFFFF"/>
                </a:highlight>
                <a:latin typeface="Courier New"/>
                <a:ea typeface="Courier New"/>
                <a:cs typeface="Courier New"/>
                <a:sym typeface="Courier New"/>
              </a:rPr>
              <a:t>binarySearch</a:t>
            </a:r>
            <a:r>
              <a:rPr lang="en-GB" sz="1150">
                <a:solidFill>
                  <a:srgbClr val="000000"/>
                </a:solidFill>
                <a:highlight>
                  <a:srgbClr val="FFFFFF"/>
                </a:highlight>
                <a:latin typeface="Courier New"/>
                <a:ea typeface="Courier New"/>
                <a:cs typeface="Courier New"/>
                <a:sym typeface="Courier New"/>
              </a:rPr>
              <a:t>(Product(</a:t>
            </a:r>
            <a:r>
              <a:rPr b="1" lang="en-GB" sz="1150">
                <a:solidFill>
                  <a:srgbClr val="008000"/>
                </a:solidFill>
                <a:highlight>
                  <a:srgbClr val="FFFFFF"/>
                </a:highlight>
                <a:latin typeface="Courier New"/>
                <a:ea typeface="Courier New"/>
                <a:cs typeface="Courier New"/>
                <a:sym typeface="Courier New"/>
              </a:rPr>
              <a:t>"WebStorm"</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99.0</a:t>
            </a:r>
            <a:r>
              <a:rPr lang="en-GB" sz="1150">
                <a:solidFill>
                  <a:srgbClr val="000000"/>
                </a:solidFill>
                <a:highlight>
                  <a:srgbClr val="FFFFFF"/>
                </a:highlight>
                <a:latin typeface="Courier New"/>
                <a:ea typeface="Courier New"/>
                <a:cs typeface="Courier New"/>
                <a:sym typeface="Courier New"/>
              </a:rPr>
              <a:t>),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compareBy</a:t>
            </a:r>
            <a:r>
              <a:rPr lang="en-GB" sz="1150">
                <a:solidFill>
                  <a:srgbClr val="000000"/>
                </a:solidFill>
                <a:highlight>
                  <a:srgbClr val="FFFFFF"/>
                </a:highlight>
                <a:latin typeface="Courier New"/>
                <a:ea typeface="Courier New"/>
                <a:cs typeface="Courier New"/>
                <a:sym typeface="Courier New"/>
              </a:rPr>
              <a:t>&lt;Product&gt; </a:t>
            </a:r>
            <a:r>
              <a:rPr b="1" lang="en-GB" sz="1150">
                <a:solidFill>
                  <a:srgbClr val="000000"/>
                </a:solidFill>
                <a:highlight>
                  <a:srgbClr val="FFFFFF"/>
                </a:highlight>
                <a:latin typeface="Courier New"/>
                <a:ea typeface="Courier New"/>
                <a:cs typeface="Courier New"/>
                <a:sym typeface="Courier New"/>
              </a:rPr>
              <a:t>{ it</a:t>
            </a:r>
            <a:r>
              <a:rPr lang="en-GB" sz="1150">
                <a:solidFill>
                  <a:srgbClr val="000000"/>
                </a:solidFill>
                <a:highlight>
                  <a:srgbClr val="FFFFFF"/>
                </a:highlight>
                <a:latin typeface="Courier New"/>
                <a:ea typeface="Courier New"/>
                <a:cs typeface="Courier New"/>
                <a:sym typeface="Courier New"/>
              </a:rPr>
              <a:t>.</a:t>
            </a:r>
            <a:r>
              <a:rPr b="1" lang="en-GB" sz="1150">
                <a:solidFill>
                  <a:srgbClr val="660E7A"/>
                </a:solidFill>
                <a:highlight>
                  <a:srgbClr val="FFFFFF"/>
                </a:highlight>
                <a:latin typeface="Courier New"/>
                <a:ea typeface="Courier New"/>
                <a:cs typeface="Courier New"/>
                <a:sym typeface="Courier New"/>
              </a:rPr>
              <a:t>price </a:t>
            </a:r>
            <a:r>
              <a:rPr b="1" lang="en-GB" sz="1150">
                <a:solidFill>
                  <a:srgbClr val="000000"/>
                </a:solidFill>
                <a:highlight>
                  <a:srgbClr val="FFFFFF"/>
                </a:highlight>
                <a:latin typeface="Courier New"/>
                <a:ea typeface="Courier New"/>
                <a:cs typeface="Courier New"/>
                <a:sym typeface="Courier New"/>
              </a:rPr>
              <a:t>}</a:t>
            </a:r>
            <a:r>
              <a:rPr lang="en-GB" sz="1150">
                <a:solidFill>
                  <a:srgbClr val="000000"/>
                </a:solidFill>
                <a:highlight>
                  <a:srgbClr val="FFFFFF"/>
                </a:highlight>
                <a:latin typeface="Courier New"/>
                <a:ea typeface="Courier New"/>
                <a:cs typeface="Courier New"/>
                <a:sym typeface="Courier New"/>
              </a:rPr>
              <a:t>.</a:t>
            </a:r>
            <a:r>
              <a:rPr i="1" lang="en-GB" sz="1150">
                <a:solidFill>
                  <a:srgbClr val="000000"/>
                </a:solidFill>
                <a:highlight>
                  <a:srgbClr val="FFFFFF"/>
                </a:highlight>
                <a:latin typeface="Courier New"/>
                <a:ea typeface="Courier New"/>
                <a:cs typeface="Courier New"/>
                <a:sym typeface="Courier New"/>
              </a:rPr>
              <a:t>thenBy </a:t>
            </a:r>
            <a:r>
              <a:rPr b="1" lang="en-GB" sz="1150">
                <a:solidFill>
                  <a:srgbClr val="000000"/>
                </a:solidFill>
                <a:highlight>
                  <a:srgbClr val="FFFFFF"/>
                </a:highlight>
                <a:latin typeface="Courier New"/>
                <a:ea typeface="Courier New"/>
                <a:cs typeface="Courier New"/>
                <a:sym typeface="Courier New"/>
              </a:rPr>
              <a:t>{ it</a:t>
            </a:r>
            <a:r>
              <a:rPr lang="en-GB" sz="1150">
                <a:solidFill>
                  <a:srgbClr val="000000"/>
                </a:solidFill>
                <a:highlight>
                  <a:srgbClr val="FFFFFF"/>
                </a:highlight>
                <a:latin typeface="Courier New"/>
                <a:ea typeface="Courier New"/>
                <a:cs typeface="Courier New"/>
                <a:sym typeface="Courier New"/>
              </a:rPr>
              <a:t>.</a:t>
            </a:r>
            <a:r>
              <a:rPr b="1" lang="en-GB" sz="1150">
                <a:solidFill>
                  <a:srgbClr val="660E7A"/>
                </a:solidFill>
                <a:highlight>
                  <a:srgbClr val="FFFFFF"/>
                </a:highlight>
                <a:latin typeface="Courier New"/>
                <a:ea typeface="Courier New"/>
                <a:cs typeface="Courier New"/>
                <a:sym typeface="Courier New"/>
              </a:rPr>
              <a:t>name </a:t>
            </a:r>
            <a:r>
              <a:rPr b="1" lang="en-GB" sz="1150">
                <a:solidFill>
                  <a:srgbClr val="000000"/>
                </a:solidFill>
                <a:highlight>
                  <a:srgbClr val="FFFFFF"/>
                </a:highlight>
                <a:latin typeface="Courier New"/>
                <a:ea typeface="Courier New"/>
                <a:cs typeface="Courier New"/>
                <a:sym typeface="Courier New"/>
              </a:rPr>
              <a:t>}</a:t>
            </a:r>
            <a:r>
              <a:rPr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//1</a:t>
            </a:r>
            <a:br>
              <a:rPr i="1" lang="en-GB" sz="1150">
                <a:solidFill>
                  <a:srgbClr val="808080"/>
                </a:solidFill>
                <a:highlight>
                  <a:srgbClr val="FFFFFF"/>
                </a:highlight>
                <a:latin typeface="Courier New"/>
                <a:ea typeface="Courier New"/>
                <a:cs typeface="Courier New"/>
                <a:sym typeface="Courier New"/>
              </a:rPr>
            </a:br>
            <a:endParaRPr i="1" sz="1150">
              <a:solidFill>
                <a:srgbClr val="80808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t>set specific operations, i.e.:</a:t>
            </a:r>
            <a:br>
              <a:rPr lang="en-GB"/>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numbers = </a:t>
            </a:r>
            <a:r>
              <a:rPr i="1" lang="en-GB" sz="1150">
                <a:solidFill>
                  <a:srgbClr val="000000"/>
                </a:solidFill>
                <a:highlight>
                  <a:srgbClr val="FFFFFF"/>
                </a:highlight>
                <a:latin typeface="Courier New"/>
                <a:ea typeface="Courier New"/>
                <a:cs typeface="Courier New"/>
                <a:sym typeface="Courier New"/>
              </a:rPr>
              <a:t>setOf</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2</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3</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numbers </a:t>
            </a:r>
            <a:r>
              <a:rPr i="1" lang="en-GB" sz="1150">
                <a:solidFill>
                  <a:srgbClr val="000000"/>
                </a:solidFill>
                <a:highlight>
                  <a:srgbClr val="FFFFFF"/>
                </a:highlight>
                <a:latin typeface="Courier New"/>
                <a:ea typeface="Courier New"/>
                <a:cs typeface="Courier New"/>
                <a:sym typeface="Courier New"/>
              </a:rPr>
              <a:t>union setOf</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4</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5</a:t>
            </a:r>
            <a:r>
              <a:rPr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//[1,2,3,4,5]</a:t>
            </a:r>
            <a:br>
              <a:rPr i="1" lang="en-GB" sz="1150">
                <a:solidFill>
                  <a:srgbClr val="80808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numbers </a:t>
            </a:r>
            <a:r>
              <a:rPr i="1" lang="en-GB" sz="1150">
                <a:solidFill>
                  <a:srgbClr val="000000"/>
                </a:solidFill>
                <a:highlight>
                  <a:srgbClr val="FFFFFF"/>
                </a:highlight>
                <a:latin typeface="Courier New"/>
                <a:ea typeface="Courier New"/>
                <a:cs typeface="Courier New"/>
                <a:sym typeface="Courier New"/>
              </a:rPr>
              <a:t>intersect setOf</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2</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//[1,2]</a:t>
            </a:r>
            <a:br>
              <a:rPr i="1" lang="en-GB" sz="1150">
                <a:solidFill>
                  <a:srgbClr val="80808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numbers </a:t>
            </a:r>
            <a:r>
              <a:rPr i="1" lang="en-GB" sz="1150">
                <a:solidFill>
                  <a:srgbClr val="000000"/>
                </a:solidFill>
                <a:highlight>
                  <a:srgbClr val="FFFFFF"/>
                </a:highlight>
                <a:latin typeface="Courier New"/>
                <a:ea typeface="Courier New"/>
                <a:cs typeface="Courier New"/>
                <a:sym typeface="Courier New"/>
              </a:rPr>
              <a:t>subtract setOf</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3</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4</a:t>
            </a:r>
            <a:r>
              <a:rPr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//[1,2]</a:t>
            </a:r>
            <a:br>
              <a:rPr i="1" lang="en-GB" sz="1150">
                <a:solidFill>
                  <a:srgbClr val="808080"/>
                </a:solidFill>
                <a:highlight>
                  <a:srgbClr val="FFFFFF"/>
                </a:highlight>
                <a:latin typeface="Courier New"/>
                <a:ea typeface="Courier New"/>
                <a:cs typeface="Courier New"/>
                <a:sym typeface="Courier New"/>
              </a:rPr>
            </a:br>
            <a:endParaRPr i="1" sz="1150">
              <a:solidFill>
                <a:srgbClr val="80808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t>map specific operaionts, i.e.:</a:t>
            </a:r>
            <a:br>
              <a:rPr lang="en-GB"/>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numbersMap = </a:t>
            </a:r>
            <a:r>
              <a:rPr i="1" lang="en-GB" sz="1150">
                <a:solidFill>
                  <a:srgbClr val="000000"/>
                </a:solidFill>
                <a:highlight>
                  <a:srgbClr val="FFFFFF"/>
                </a:highlight>
                <a:latin typeface="Courier New"/>
                <a:ea typeface="Courier New"/>
                <a:cs typeface="Courier New"/>
                <a:sym typeface="Courier New"/>
              </a:rPr>
              <a:t>mapOf</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"one" </a:t>
            </a:r>
            <a:r>
              <a:rPr i="1" lang="en-GB" sz="1150">
                <a:solidFill>
                  <a:srgbClr val="000000"/>
                </a:solidFill>
                <a:highlight>
                  <a:srgbClr val="FFFFFF"/>
                </a:highlight>
                <a:latin typeface="Courier New"/>
                <a:ea typeface="Courier New"/>
                <a:cs typeface="Courier New"/>
                <a:sym typeface="Courier New"/>
              </a:rPr>
              <a:t>to </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numbersMap + </a:t>
            </a:r>
            <a:r>
              <a:rPr i="1" lang="en-GB" sz="1150">
                <a:solidFill>
                  <a:srgbClr val="000000"/>
                </a:solidFill>
                <a:highlight>
                  <a:srgbClr val="FFFFFF"/>
                </a:highlight>
                <a:latin typeface="Courier New"/>
                <a:ea typeface="Courier New"/>
                <a:cs typeface="Courier New"/>
                <a:sym typeface="Courier New"/>
              </a:rPr>
              <a:t>mapOf</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"two" </a:t>
            </a:r>
            <a:r>
              <a:rPr i="1" lang="en-GB" sz="1150">
                <a:solidFill>
                  <a:srgbClr val="000000"/>
                </a:solidFill>
                <a:highlight>
                  <a:srgbClr val="FFFFFF"/>
                </a:highlight>
                <a:latin typeface="Courier New"/>
                <a:ea typeface="Courier New"/>
                <a:cs typeface="Courier New"/>
                <a:sym typeface="Courier New"/>
              </a:rPr>
              <a:t>to </a:t>
            </a:r>
            <a:r>
              <a:rPr lang="en-GB" sz="1150">
                <a:solidFill>
                  <a:srgbClr val="0000FF"/>
                </a:solidFill>
                <a:highlight>
                  <a:srgbClr val="FFFFFF"/>
                </a:highlight>
                <a:latin typeface="Courier New"/>
                <a:ea typeface="Courier New"/>
                <a:cs typeface="Courier New"/>
                <a:sym typeface="Courier New"/>
              </a:rPr>
              <a:t>2</a:t>
            </a:r>
            <a:r>
              <a:rPr lang="en-GB" sz="1150">
                <a:solidFill>
                  <a:srgbClr val="000000"/>
                </a:solidFill>
                <a:highlight>
                  <a:srgbClr val="FFFFFF"/>
                </a:highlight>
                <a:latin typeface="Courier New"/>
                <a:ea typeface="Courier New"/>
                <a:cs typeface="Courier New"/>
                <a:sym typeface="Courier New"/>
              </a:rPr>
              <a:t>, </a:t>
            </a:r>
            <a:r>
              <a:rPr b="1" lang="en-GB" sz="1150">
                <a:solidFill>
                  <a:srgbClr val="008000"/>
                </a:solidFill>
                <a:highlight>
                  <a:srgbClr val="FFFFFF"/>
                </a:highlight>
                <a:latin typeface="Courier New"/>
                <a:ea typeface="Courier New"/>
                <a:cs typeface="Courier New"/>
                <a:sym typeface="Courier New"/>
              </a:rPr>
              <a:t>"one" </a:t>
            </a:r>
            <a:r>
              <a:rPr i="1" lang="en-GB" sz="1150">
                <a:solidFill>
                  <a:srgbClr val="000000"/>
                </a:solidFill>
                <a:highlight>
                  <a:srgbClr val="FFFFFF"/>
                </a:highlight>
                <a:latin typeface="Courier New"/>
                <a:ea typeface="Courier New"/>
                <a:cs typeface="Courier New"/>
                <a:sym typeface="Courier New"/>
              </a:rPr>
              <a:t>to </a:t>
            </a:r>
            <a:r>
              <a:rPr lang="en-GB" sz="1150">
                <a:solidFill>
                  <a:srgbClr val="0000FF"/>
                </a:solidFill>
                <a:highlight>
                  <a:srgbClr val="FFFFFF"/>
                </a:highlight>
                <a:latin typeface="Courier New"/>
                <a:ea typeface="Courier New"/>
                <a:cs typeface="Courier New"/>
                <a:sym typeface="Courier New"/>
              </a:rPr>
              <a:t>11</a:t>
            </a:r>
            <a:r>
              <a:rPr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//{one=11, two=2}</a:t>
            </a:r>
            <a:br>
              <a:rPr i="1" lang="en-GB" sz="1150">
                <a:solidFill>
                  <a:srgbClr val="80808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numbersMap - </a:t>
            </a:r>
            <a:r>
              <a:rPr b="1" lang="en-GB" sz="1150">
                <a:solidFill>
                  <a:srgbClr val="008000"/>
                </a:solidFill>
                <a:highlight>
                  <a:srgbClr val="FFFFFF"/>
                </a:highlight>
                <a:latin typeface="Courier New"/>
                <a:ea typeface="Courier New"/>
                <a:cs typeface="Courier New"/>
                <a:sym typeface="Courier New"/>
              </a:rPr>
              <a:t>"one"</a:t>
            </a:r>
            <a:r>
              <a:rPr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a:t>
            </a:r>
            <a:endParaRPr b="1" sz="1150">
              <a:solidFill>
                <a:srgbClr val="000080"/>
              </a:solidFill>
              <a:highlight>
                <a:srgbClr val="FFFFFF"/>
              </a:highlight>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39"/>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Functions</a:t>
            </a:r>
            <a:endParaRPr/>
          </a:p>
        </p:txBody>
      </p:sp>
      <p:sp>
        <p:nvSpPr>
          <p:cNvPr id="320" name="Google Shape;320;p39"/>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spread operator</a:t>
            </a:r>
            <a:br>
              <a:rPr lang="en-GB"/>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a</a:t>
            </a:r>
            <a:r>
              <a:rPr b="1" lang="en-GB" sz="1150">
                <a:solidFill>
                  <a:srgbClr val="660E7A"/>
                </a:solidFill>
                <a:highlight>
                  <a:srgbClr val="FFFFFF"/>
                </a:highlight>
                <a:latin typeface="Courier New"/>
                <a:ea typeface="Courier New"/>
                <a:cs typeface="Courier New"/>
                <a:sym typeface="Courier New"/>
              </a:rPr>
              <a:t> </a:t>
            </a:r>
            <a:r>
              <a:rPr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arrayOf</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2</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3</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list</a:t>
            </a:r>
            <a:r>
              <a:rPr b="1" lang="en-GB" sz="1150">
                <a:solidFill>
                  <a:srgbClr val="660E7A"/>
                </a:solidFill>
                <a:highlight>
                  <a:srgbClr val="FFFFFF"/>
                </a:highlight>
                <a:latin typeface="Courier New"/>
                <a:ea typeface="Courier New"/>
                <a:cs typeface="Courier New"/>
                <a:sym typeface="Courier New"/>
              </a:rPr>
              <a:t> </a:t>
            </a:r>
            <a:r>
              <a:rPr lang="en-GB" sz="1150">
                <a:solidFill>
                  <a:srgbClr val="000000"/>
                </a:solidFill>
                <a:highlight>
                  <a:srgbClr val="FFFFFF"/>
                </a:highlight>
                <a:latin typeface="Courier New"/>
                <a:ea typeface="Courier New"/>
                <a:cs typeface="Courier New"/>
                <a:sym typeface="Courier New"/>
              </a:rPr>
              <a:t>= asList(-</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0</a:t>
            </a:r>
            <a:r>
              <a:rPr lang="en-GB" sz="1150">
                <a:solidFill>
                  <a:srgbClr val="000000"/>
                </a:solidFill>
                <a:highlight>
                  <a:srgbClr val="FFFFFF"/>
                </a:highlight>
                <a:latin typeface="Courier New"/>
                <a:ea typeface="Courier New"/>
                <a:cs typeface="Courier New"/>
                <a:sym typeface="Courier New"/>
              </a:rPr>
              <a:t>, *a, </a:t>
            </a:r>
            <a:r>
              <a:rPr lang="en-GB" sz="1150">
                <a:solidFill>
                  <a:srgbClr val="0000FF"/>
                </a:solidFill>
                <a:highlight>
                  <a:srgbClr val="FFFFFF"/>
                </a:highlight>
                <a:latin typeface="Courier New"/>
                <a:ea typeface="Courier New"/>
                <a:cs typeface="Courier New"/>
                <a:sym typeface="Courier New"/>
              </a:rPr>
              <a:t>4</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endParaRPr/>
          </a:p>
          <a:p>
            <a:pPr indent="-311150" lvl="0" marL="457200" rtl="0" algn="l">
              <a:spcBef>
                <a:spcPts val="0"/>
              </a:spcBef>
              <a:spcAft>
                <a:spcPts val="0"/>
              </a:spcAft>
              <a:buSzPts val="1300"/>
              <a:buChar char="-"/>
            </a:pPr>
            <a:r>
              <a:rPr lang="en-GB"/>
              <a:t>d</a:t>
            </a:r>
            <a:r>
              <a:rPr lang="en-GB"/>
              <a:t>efault arguments and named arguments</a:t>
            </a:r>
            <a:br>
              <a:rPr lang="en-GB"/>
            </a:b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chemeClr val="dk1"/>
                </a:highlight>
                <a:latin typeface="Courier New"/>
                <a:ea typeface="Courier New"/>
                <a:cs typeface="Courier New"/>
                <a:sym typeface="Courier New"/>
              </a:rPr>
              <a:t>formatName</a:t>
            </a:r>
            <a:r>
              <a:rPr lang="en-GB" sz="1150">
                <a:solidFill>
                  <a:srgbClr val="000000"/>
                </a:solidFill>
                <a:highlight>
                  <a:srgbClr val="FFFFFF"/>
                </a:highlight>
                <a:latin typeface="Courier New"/>
                <a:ea typeface="Courier New"/>
                <a:cs typeface="Courier New"/>
                <a:sym typeface="Courier New"/>
              </a:rPr>
              <a:t>(firstName: String, middleName: String = </a:t>
            </a:r>
            <a:r>
              <a:rPr b="1" lang="en-GB" sz="1150">
                <a:solidFill>
                  <a:srgbClr val="008000"/>
                </a:solidFill>
                <a:highlight>
                  <a:srgbClr val="FFFFFF"/>
                </a:highlight>
                <a:latin typeface="Courier New"/>
                <a:ea typeface="Courier New"/>
                <a:cs typeface="Courier New"/>
                <a:sym typeface="Courier New"/>
              </a:rPr>
              <a:t>""</a:t>
            </a:r>
            <a:r>
              <a:rPr lang="en-GB" sz="1150">
                <a:solidFill>
                  <a:srgbClr val="000000"/>
                </a:solidFill>
                <a:highlight>
                  <a:srgbClr val="FFFFFF"/>
                </a:highlight>
                <a:latin typeface="Courier New"/>
                <a:ea typeface="Courier New"/>
                <a:cs typeface="Courier New"/>
                <a:sym typeface="Courier New"/>
              </a:rPr>
              <a:t>, lastName: String): String { ...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formatName(</a:t>
            </a:r>
            <a:r>
              <a:rPr lang="en-GB" sz="1150">
                <a:solidFill>
                  <a:srgbClr val="4A86E8"/>
                </a:solidFill>
                <a:highlight>
                  <a:srgbClr val="FFFFFF"/>
                </a:highlight>
                <a:latin typeface="Courier New"/>
                <a:ea typeface="Courier New"/>
                <a:cs typeface="Courier New"/>
                <a:sym typeface="Courier New"/>
              </a:rPr>
              <a:t>lastName = </a:t>
            </a:r>
            <a:r>
              <a:rPr b="1" lang="en-GB" sz="1150">
                <a:solidFill>
                  <a:srgbClr val="008000"/>
                </a:solidFill>
                <a:highlight>
                  <a:srgbClr val="FFFFFF"/>
                </a:highlight>
                <a:latin typeface="Courier New"/>
                <a:ea typeface="Courier New"/>
                <a:cs typeface="Courier New"/>
                <a:sym typeface="Courier New"/>
              </a:rPr>
              <a:t>"Doe"</a:t>
            </a:r>
            <a:r>
              <a:rPr lang="en-GB" sz="1150">
                <a:solidFill>
                  <a:srgbClr val="000000"/>
                </a:solidFill>
                <a:highlight>
                  <a:srgbClr val="FFFFFF"/>
                </a:highlight>
                <a:latin typeface="Courier New"/>
                <a:ea typeface="Courier New"/>
                <a:cs typeface="Courier New"/>
                <a:sym typeface="Courier New"/>
              </a:rPr>
              <a:t>, </a:t>
            </a:r>
            <a:r>
              <a:rPr lang="en-GB" sz="1150">
                <a:solidFill>
                  <a:srgbClr val="4A86E8"/>
                </a:solidFill>
                <a:highlight>
                  <a:srgbClr val="FFFFFF"/>
                </a:highlight>
                <a:latin typeface="Courier New"/>
                <a:ea typeface="Courier New"/>
                <a:cs typeface="Courier New"/>
                <a:sym typeface="Courier New"/>
              </a:rPr>
              <a:t>firstName = </a:t>
            </a:r>
            <a:r>
              <a:rPr b="1" lang="en-GB" sz="1150">
                <a:solidFill>
                  <a:srgbClr val="008000"/>
                </a:solidFill>
                <a:highlight>
                  <a:srgbClr val="FFFFFF"/>
                </a:highlight>
                <a:latin typeface="Courier New"/>
                <a:ea typeface="Courier New"/>
                <a:cs typeface="Courier New"/>
                <a:sym typeface="Courier New"/>
              </a:rPr>
              <a:t>"John"</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endParaRPr/>
          </a:p>
          <a:p>
            <a:pPr indent="-311150" lvl="0" marL="457200" rtl="0" algn="l">
              <a:spcBef>
                <a:spcPts val="0"/>
              </a:spcBef>
              <a:spcAft>
                <a:spcPts val="0"/>
              </a:spcAft>
              <a:buSzPts val="1300"/>
              <a:buChar char="-"/>
            </a:pPr>
            <a:r>
              <a:rPr lang="en-GB"/>
              <a:t>s</a:t>
            </a:r>
            <a:r>
              <a:rPr lang="en-GB"/>
              <a:t>ingle-expression function</a:t>
            </a:r>
            <a:br>
              <a:rPr lang="en-GB"/>
            </a:b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double(x: Int) = x * </a:t>
            </a:r>
            <a:r>
              <a:rPr lang="en-GB" sz="1150">
                <a:solidFill>
                  <a:srgbClr val="0000FF"/>
                </a:solidFill>
                <a:highlight>
                  <a:srgbClr val="FFFFFF"/>
                </a:highlight>
                <a:latin typeface="Courier New"/>
                <a:ea typeface="Courier New"/>
                <a:cs typeface="Courier New"/>
                <a:sym typeface="Courier New"/>
              </a:rPr>
              <a:t>2</a:t>
            </a:r>
            <a:br>
              <a:rPr lang="en-GB" sz="1150">
                <a:solidFill>
                  <a:srgbClr val="0000FF"/>
                </a:solidFill>
                <a:highlight>
                  <a:srgbClr val="FFFFFF"/>
                </a:highlight>
                <a:latin typeface="Courier New"/>
                <a:ea typeface="Courier New"/>
                <a:cs typeface="Courier New"/>
                <a:sym typeface="Courier New"/>
              </a:rPr>
            </a:br>
            <a:endParaRPr/>
          </a:p>
          <a:p>
            <a:pPr indent="-311150" lvl="0" marL="457200" rtl="0" algn="l">
              <a:spcBef>
                <a:spcPts val="0"/>
              </a:spcBef>
              <a:spcAft>
                <a:spcPts val="0"/>
              </a:spcAft>
              <a:buSzPts val="1300"/>
              <a:buChar char="-"/>
            </a:pPr>
            <a:r>
              <a:rPr lang="en-GB"/>
              <a:t>l</a:t>
            </a:r>
            <a:r>
              <a:rPr lang="en-GB"/>
              <a:t>ocal functions</a:t>
            </a:r>
            <a:br>
              <a:rPr lang="en-GB"/>
            </a:b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prefixDr(name: String):String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prefix = </a:t>
            </a:r>
            <a:r>
              <a:rPr b="1" lang="en-GB" sz="1150">
                <a:solidFill>
                  <a:srgbClr val="008000"/>
                </a:solidFill>
                <a:highlight>
                  <a:srgbClr val="FFFFFF"/>
                </a:highlight>
                <a:latin typeface="Courier New"/>
                <a:ea typeface="Courier New"/>
                <a:cs typeface="Courier New"/>
                <a:sym typeface="Courier New"/>
              </a:rPr>
              <a:t>"Dr."</a:t>
            </a:r>
            <a:br>
              <a:rPr b="1" lang="en-GB" sz="1150">
                <a:solidFill>
                  <a:srgbClr val="008000"/>
                </a:solidFill>
                <a:highlight>
                  <a:srgbClr val="FFFFFF"/>
                </a:highlight>
                <a:latin typeface="Courier New"/>
                <a:ea typeface="Courier New"/>
                <a:cs typeface="Courier New"/>
                <a:sym typeface="Courier New"/>
              </a:rPr>
            </a:br>
            <a:r>
              <a:rPr b="1" lang="en-GB" sz="1150">
                <a:solidFill>
                  <a:srgbClr val="008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addPrefix(name: String) = </a:t>
            </a:r>
            <a:r>
              <a:rPr b="1" lang="en-GB" sz="1150">
                <a:solidFill>
                  <a:srgbClr val="008000"/>
                </a:solidFill>
                <a:highlight>
                  <a:srgbClr val="FFFFFF"/>
                </a:highlight>
                <a:latin typeface="Courier New"/>
                <a:ea typeface="Courier New"/>
                <a:cs typeface="Courier New"/>
                <a:sym typeface="Courier New"/>
              </a:rPr>
              <a:t>"</a:t>
            </a:r>
            <a:r>
              <a:rPr b="1" lang="en-GB" sz="1150">
                <a:solidFill>
                  <a:srgbClr val="000080"/>
                </a:solidFill>
                <a:highlight>
                  <a:srgbClr val="FFFFFF"/>
                </a:highlight>
                <a:latin typeface="Courier New"/>
                <a:ea typeface="Courier New"/>
                <a:cs typeface="Courier New"/>
                <a:sym typeface="Courier New"/>
              </a:rPr>
              <a:t>$</a:t>
            </a:r>
            <a:r>
              <a:rPr lang="en-GB" sz="1150">
                <a:solidFill>
                  <a:srgbClr val="000000"/>
                </a:solidFill>
                <a:highlight>
                  <a:srgbClr val="FFFFFF"/>
                </a:highlight>
                <a:latin typeface="Courier New"/>
                <a:ea typeface="Courier New"/>
                <a:cs typeface="Courier New"/>
                <a:sym typeface="Courier New"/>
              </a:rPr>
              <a:t>prefix </a:t>
            </a:r>
            <a:r>
              <a:rPr b="1" lang="en-GB" sz="1150">
                <a:solidFill>
                  <a:srgbClr val="000080"/>
                </a:solidFill>
                <a:highlight>
                  <a:srgbClr val="FFFFFF"/>
                </a:highlight>
                <a:latin typeface="Courier New"/>
                <a:ea typeface="Courier New"/>
                <a:cs typeface="Courier New"/>
                <a:sym typeface="Courier New"/>
              </a:rPr>
              <a:t>$</a:t>
            </a:r>
            <a:r>
              <a:rPr lang="en-GB" sz="1150">
                <a:solidFill>
                  <a:srgbClr val="000000"/>
                </a:solidFill>
                <a:highlight>
                  <a:srgbClr val="FFFFFF"/>
                </a:highlight>
                <a:latin typeface="Courier New"/>
                <a:ea typeface="Courier New"/>
                <a:cs typeface="Courier New"/>
                <a:sym typeface="Courier New"/>
              </a:rPr>
              <a:t>name</a:t>
            </a:r>
            <a:r>
              <a:rPr b="1" lang="en-GB" sz="1150">
                <a:solidFill>
                  <a:srgbClr val="008000"/>
                </a:solidFill>
                <a:highlight>
                  <a:srgbClr val="FFFFFF"/>
                </a:highlight>
                <a:latin typeface="Courier New"/>
                <a:ea typeface="Courier New"/>
                <a:cs typeface="Courier New"/>
                <a:sym typeface="Courier New"/>
              </a:rPr>
              <a:t>"</a:t>
            </a:r>
            <a:br>
              <a:rPr b="1" lang="en-GB" sz="1150">
                <a:solidFill>
                  <a:srgbClr val="008000"/>
                </a:solidFill>
                <a:highlight>
                  <a:srgbClr val="FFFFFF"/>
                </a:highlight>
                <a:latin typeface="Courier New"/>
                <a:ea typeface="Courier New"/>
                <a:cs typeface="Courier New"/>
                <a:sym typeface="Courier New"/>
              </a:rPr>
            </a:br>
            <a:r>
              <a:rPr b="1" lang="en-GB" sz="1150">
                <a:solidFill>
                  <a:srgbClr val="008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return </a:t>
            </a:r>
            <a:r>
              <a:rPr lang="en-GB" sz="1150">
                <a:solidFill>
                  <a:srgbClr val="000000"/>
                </a:solidFill>
                <a:highlight>
                  <a:srgbClr val="FFFFFF"/>
                </a:highlight>
                <a:latin typeface="Courier New"/>
                <a:ea typeface="Courier New"/>
                <a:cs typeface="Courier New"/>
                <a:sym typeface="Courier New"/>
              </a:rPr>
              <a:t>addPrefix(name)</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0"/>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Extensions</a:t>
            </a:r>
            <a:endParaRPr/>
          </a:p>
        </p:txBody>
      </p:sp>
      <p:sp>
        <p:nvSpPr>
          <p:cNvPr id="326" name="Google Shape;326;p40"/>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e</a:t>
            </a:r>
            <a:r>
              <a:rPr lang="en-GB"/>
              <a:t>xtends any receiver type without inheriting</a:t>
            </a:r>
            <a:br>
              <a:rPr lang="en-GB"/>
            </a:b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&lt;</a:t>
            </a:r>
            <a:r>
              <a:rPr lang="en-GB" sz="1150">
                <a:solidFill>
                  <a:srgbClr val="20999D"/>
                </a:solidFill>
                <a:highlight>
                  <a:srgbClr val="FFFFFF"/>
                </a:highlight>
                <a:latin typeface="Courier New"/>
                <a:ea typeface="Courier New"/>
                <a:cs typeface="Courier New"/>
                <a:sym typeface="Courier New"/>
              </a:rPr>
              <a:t>T</a:t>
            </a:r>
            <a:r>
              <a:rPr lang="en-GB" sz="1150">
                <a:solidFill>
                  <a:srgbClr val="000000"/>
                </a:solidFill>
                <a:highlight>
                  <a:srgbClr val="FFFFFF"/>
                </a:highlight>
                <a:latin typeface="Courier New"/>
                <a:ea typeface="Courier New"/>
                <a:cs typeface="Courier New"/>
                <a:sym typeface="Courier New"/>
              </a:rPr>
              <a:t>&gt; List&lt;</a:t>
            </a:r>
            <a:r>
              <a:rPr lang="en-GB" sz="1150">
                <a:solidFill>
                  <a:srgbClr val="20999D"/>
                </a:solidFill>
                <a:highlight>
                  <a:srgbClr val="FFFFFF"/>
                </a:highlight>
                <a:latin typeface="Courier New"/>
                <a:ea typeface="Courier New"/>
                <a:cs typeface="Courier New"/>
                <a:sym typeface="Courier New"/>
              </a:rPr>
              <a:t>T</a:t>
            </a:r>
            <a:r>
              <a:rPr lang="en-GB" sz="1150">
                <a:solidFill>
                  <a:srgbClr val="000000"/>
                </a:solidFill>
                <a:highlight>
                  <a:srgbClr val="FFFFFF"/>
                </a:highlight>
                <a:latin typeface="Courier New"/>
                <a:ea typeface="Courier New"/>
                <a:cs typeface="Courier New"/>
                <a:sym typeface="Courier New"/>
              </a:rPr>
              <a:t>&gt;.lastReversed(size: Int) = </a:t>
            </a:r>
            <a:r>
              <a:rPr i="1" lang="en-GB" sz="1150">
                <a:solidFill>
                  <a:srgbClr val="000000"/>
                </a:solidFill>
                <a:highlight>
                  <a:srgbClr val="FFFFFF"/>
                </a:highlight>
                <a:latin typeface="Courier New"/>
                <a:ea typeface="Courier New"/>
                <a:cs typeface="Courier New"/>
                <a:sym typeface="Courier New"/>
              </a:rPr>
              <a:t>takeLast</a:t>
            </a:r>
            <a:r>
              <a:rPr lang="en-GB" sz="1150">
                <a:solidFill>
                  <a:srgbClr val="000000"/>
                </a:solidFill>
                <a:highlight>
                  <a:srgbClr val="FFFFFF"/>
                </a:highlight>
                <a:latin typeface="Courier New"/>
                <a:ea typeface="Courier New"/>
                <a:cs typeface="Courier New"/>
                <a:sym typeface="Courier New"/>
              </a:rPr>
              <a:t>(size).</a:t>
            </a:r>
            <a:r>
              <a:rPr i="1" lang="en-GB" sz="1150">
                <a:solidFill>
                  <a:srgbClr val="000000"/>
                </a:solidFill>
                <a:highlight>
                  <a:srgbClr val="FFFFFF"/>
                </a:highlight>
                <a:latin typeface="Courier New"/>
                <a:ea typeface="Courier New"/>
                <a:cs typeface="Courier New"/>
                <a:sym typeface="Courier New"/>
              </a:rPr>
              <a:t>reversed</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listOf(</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2</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3</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4</a:t>
            </a:r>
            <a:r>
              <a:rPr lang="en-GB" sz="1150">
                <a:solidFill>
                  <a:srgbClr val="000000"/>
                </a:solidFill>
                <a:highlight>
                  <a:srgbClr val="FFFFFF"/>
                </a:highlight>
                <a:latin typeface="Courier New"/>
                <a:ea typeface="Courier New"/>
                <a:cs typeface="Courier New"/>
                <a:sym typeface="Courier New"/>
              </a:rPr>
              <a:t>).lastReversed(</a:t>
            </a:r>
            <a:r>
              <a:rPr lang="en-GB" sz="1150">
                <a:solidFill>
                  <a:srgbClr val="0000FF"/>
                </a:solidFill>
                <a:highlight>
                  <a:srgbClr val="FFFFFF"/>
                </a:highlight>
                <a:latin typeface="Courier New"/>
                <a:ea typeface="Courier New"/>
                <a:cs typeface="Courier New"/>
                <a:sym typeface="Courier New"/>
              </a:rPr>
              <a:t>2</a:t>
            </a:r>
            <a:r>
              <a:rPr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//[4, 3]</a:t>
            </a:r>
            <a:br>
              <a:rPr i="1" lang="en-GB" sz="1150">
                <a:solidFill>
                  <a:srgbClr val="808080"/>
                </a:solidFill>
                <a:highlight>
                  <a:srgbClr val="FFFFFF"/>
                </a:highlight>
                <a:latin typeface="Courier New"/>
                <a:ea typeface="Courier New"/>
                <a:cs typeface="Courier New"/>
                <a:sym typeface="Courier New"/>
              </a:rPr>
            </a:br>
            <a:endParaRPr i="1" sz="1150">
              <a:solidFill>
                <a:srgbClr val="80808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t>extensions are resolved statically, without inserting new members into the receiver class (no overhead)</a:t>
            </a:r>
            <a:br>
              <a:rPr lang="en-GB"/>
            </a:br>
            <a:endParaRPr/>
          </a:p>
          <a:p>
            <a:pPr indent="-311150" lvl="0" marL="457200" rtl="0" algn="l">
              <a:spcBef>
                <a:spcPts val="0"/>
              </a:spcBef>
              <a:spcAft>
                <a:spcPts val="0"/>
              </a:spcAft>
              <a:buSzPts val="1300"/>
              <a:buChar char="-"/>
            </a:pPr>
            <a:r>
              <a:rPr lang="en-GB"/>
              <a:t>member function with same signature always wins</a:t>
            </a:r>
            <a:br>
              <a:rPr lang="en-GB"/>
            </a:br>
            <a:endParaRPr/>
          </a:p>
          <a:p>
            <a:pPr indent="-311150" lvl="0" marL="457200" rtl="0" algn="l">
              <a:spcBef>
                <a:spcPts val="0"/>
              </a:spcBef>
              <a:spcAft>
                <a:spcPts val="0"/>
              </a:spcAft>
              <a:buSzPts val="1300"/>
              <a:buChar char="-"/>
            </a:pPr>
            <a:r>
              <a:rPr lang="en-GB"/>
              <a:t>extension property (no backing field)</a:t>
            </a:r>
            <a:br>
              <a:rPr lang="en-GB"/>
            </a:br>
            <a:r>
              <a:rPr b="1" lang="en-GB" sz="1150">
                <a:solidFill>
                  <a:srgbClr val="000080"/>
                </a:solidFill>
                <a:highlight>
                  <a:srgbClr val="FFFFFF"/>
                </a:highlight>
                <a:latin typeface="Courier New"/>
                <a:ea typeface="Courier New"/>
                <a:cs typeface="Courier New"/>
                <a:sym typeface="Courier New"/>
              </a:rPr>
              <a:t>private val </a:t>
            </a:r>
            <a:r>
              <a:rPr lang="en-GB" sz="1150">
                <a:solidFill>
                  <a:srgbClr val="000000"/>
                </a:solidFill>
                <a:highlight>
                  <a:srgbClr val="FFFFFF"/>
                </a:highlight>
                <a:latin typeface="Courier New"/>
                <a:ea typeface="Courier New"/>
                <a:cs typeface="Courier New"/>
                <a:sym typeface="Courier New"/>
              </a:rPr>
              <a:t>&lt;</a:t>
            </a:r>
            <a:r>
              <a:rPr lang="en-GB" sz="1150">
                <a:solidFill>
                  <a:srgbClr val="20999D"/>
                </a:solidFill>
                <a:highlight>
                  <a:srgbClr val="FFFFFF"/>
                </a:highlight>
                <a:latin typeface="Courier New"/>
                <a:ea typeface="Courier New"/>
                <a:cs typeface="Courier New"/>
                <a:sym typeface="Courier New"/>
              </a:rPr>
              <a:t>T</a:t>
            </a:r>
            <a:r>
              <a:rPr lang="en-GB" sz="1150">
                <a:solidFill>
                  <a:srgbClr val="000000"/>
                </a:solidFill>
                <a:highlight>
                  <a:srgbClr val="FFFFFF"/>
                </a:highlight>
                <a:latin typeface="Courier New"/>
                <a:ea typeface="Courier New"/>
                <a:cs typeface="Courier New"/>
                <a:sym typeface="Courier New"/>
              </a:rPr>
              <a:t>&gt; List&lt;</a:t>
            </a:r>
            <a:r>
              <a:rPr lang="en-GB" sz="1150">
                <a:solidFill>
                  <a:srgbClr val="20999D"/>
                </a:solidFill>
                <a:highlight>
                  <a:srgbClr val="FFFFFF"/>
                </a:highlight>
                <a:latin typeface="Courier New"/>
                <a:ea typeface="Courier New"/>
                <a:cs typeface="Courier New"/>
                <a:sym typeface="Courier New"/>
              </a:rPr>
              <a:t>T</a:t>
            </a:r>
            <a:r>
              <a:rPr lang="en-GB" sz="1150">
                <a:solidFill>
                  <a:srgbClr val="000000"/>
                </a:solidFill>
                <a:highlight>
                  <a:srgbClr val="FFFFFF"/>
                </a:highlight>
                <a:latin typeface="Courier New"/>
                <a:ea typeface="Courier New"/>
                <a:cs typeface="Courier New"/>
                <a:sym typeface="Courier New"/>
              </a:rPr>
              <a:t>&gt;.</a:t>
            </a:r>
            <a:r>
              <a:rPr i="1" lang="en-GB" sz="1150">
                <a:solidFill>
                  <a:srgbClr val="660E7A"/>
                </a:solidFill>
                <a:highlight>
                  <a:srgbClr val="FFFFFF"/>
                </a:highlight>
                <a:latin typeface="Courier New"/>
                <a:ea typeface="Courier New"/>
                <a:cs typeface="Courier New"/>
                <a:sym typeface="Courier New"/>
              </a:rPr>
              <a:t>lastIndex</a:t>
            </a:r>
            <a:r>
              <a:rPr lang="en-GB" sz="1150">
                <a:solidFill>
                  <a:srgbClr val="000000"/>
                </a:solidFill>
                <a:highlight>
                  <a:srgbClr val="FFFFFF"/>
                </a:highlight>
                <a:latin typeface="Courier New"/>
                <a:ea typeface="Courier New"/>
                <a:cs typeface="Courier New"/>
                <a:sym typeface="Courier New"/>
              </a:rPr>
              <a:t>: Int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get</a:t>
            </a:r>
            <a:r>
              <a:rPr lang="en-GB" sz="1150">
                <a:solidFill>
                  <a:srgbClr val="000000"/>
                </a:solidFill>
                <a:highlight>
                  <a:srgbClr val="FFFFFF"/>
                </a:highlight>
                <a:latin typeface="Courier New"/>
                <a:ea typeface="Courier New"/>
                <a:cs typeface="Courier New"/>
                <a:sym typeface="Courier New"/>
              </a:rPr>
              <a:t>() = </a:t>
            </a:r>
            <a:r>
              <a:rPr b="1" lang="en-GB" sz="1150">
                <a:solidFill>
                  <a:srgbClr val="660E7A"/>
                </a:solidFill>
                <a:highlight>
                  <a:srgbClr val="FFFFFF"/>
                </a:highlight>
                <a:latin typeface="Courier New"/>
                <a:ea typeface="Courier New"/>
                <a:cs typeface="Courier New"/>
                <a:sym typeface="Courier New"/>
              </a:rPr>
              <a:t>size </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1</a:t>
            </a:r>
            <a:br>
              <a:rPr lang="en-GB" sz="1150">
                <a:solidFill>
                  <a:srgbClr val="0000FF"/>
                </a:solidFill>
                <a:highlight>
                  <a:srgbClr val="FFFFFF"/>
                </a:highlight>
                <a:latin typeface="Courier New"/>
                <a:ea typeface="Courier New"/>
                <a:cs typeface="Courier New"/>
                <a:sym typeface="Courier New"/>
              </a:rPr>
            </a:br>
            <a:br>
              <a:rPr lang="en-GB" sz="1150">
                <a:solidFill>
                  <a:srgbClr val="0000FF"/>
                </a:solidFill>
                <a:highlight>
                  <a:srgbClr val="FFFFFF"/>
                </a:highlight>
                <a:latin typeface="Courier New"/>
                <a:ea typeface="Courier New"/>
                <a:cs typeface="Courier New"/>
                <a:sym typeface="Courier New"/>
              </a:rPr>
            </a:br>
            <a:r>
              <a:rPr i="1" lang="en-GB" sz="1150">
                <a:solidFill>
                  <a:srgbClr val="000000"/>
                </a:solidFill>
                <a:highlight>
                  <a:srgbClr val="FFFFFF"/>
                </a:highlight>
                <a:latin typeface="Courier New"/>
                <a:ea typeface="Courier New"/>
                <a:cs typeface="Courier New"/>
                <a:sym typeface="Courier New"/>
              </a:rPr>
              <a:t>listOf</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2</a:t>
            </a:r>
            <a:r>
              <a:rPr lang="en-GB" sz="1150">
                <a:solidFill>
                  <a:srgbClr val="000000"/>
                </a:solidFill>
                <a:highlight>
                  <a:srgbClr val="FFFFFF"/>
                </a:highlight>
                <a:latin typeface="Courier New"/>
                <a:ea typeface="Courier New"/>
                <a:cs typeface="Courier New"/>
                <a:sym typeface="Courier New"/>
              </a:rPr>
              <a:t>).</a:t>
            </a:r>
            <a:r>
              <a:rPr i="1" lang="en-GB" sz="1150">
                <a:solidFill>
                  <a:srgbClr val="660E7A"/>
                </a:solidFill>
                <a:highlight>
                  <a:srgbClr val="FFFFFF"/>
                </a:highlight>
                <a:latin typeface="Courier New"/>
                <a:ea typeface="Courier New"/>
                <a:cs typeface="Courier New"/>
                <a:sym typeface="Courier New"/>
              </a:rPr>
              <a:t>lastIndex </a:t>
            </a:r>
            <a:r>
              <a:rPr i="1" lang="en-GB" sz="1150">
                <a:solidFill>
                  <a:srgbClr val="808080"/>
                </a:solidFill>
                <a:highlight>
                  <a:srgbClr val="FFFFFF"/>
                </a:highlight>
                <a:latin typeface="Courier New"/>
                <a:ea typeface="Courier New"/>
                <a:cs typeface="Courier New"/>
                <a:sym typeface="Courier New"/>
              </a:rPr>
              <a:t>//1</a:t>
            </a:r>
            <a:endParaRPr i="1" sz="1150">
              <a:solidFill>
                <a:srgbClr val="808080"/>
              </a:solidFill>
              <a:highlight>
                <a:srgbClr val="FFFFFF"/>
              </a:highlight>
              <a:latin typeface="Courier New"/>
              <a:ea typeface="Courier New"/>
              <a:cs typeface="Courier New"/>
              <a:sym typeface="Courier New"/>
            </a:endParaRPr>
          </a:p>
          <a:p>
            <a:pPr indent="0" lvl="0" marL="45720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1"/>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Classes</a:t>
            </a:r>
            <a:endParaRPr/>
          </a:p>
        </p:txBody>
      </p:sp>
      <p:sp>
        <p:nvSpPr>
          <p:cNvPr id="332" name="Google Shape;332;p41"/>
          <p:cNvSpPr txBox="1"/>
          <p:nvPr>
            <p:ph idx="1" type="body"/>
          </p:nvPr>
        </p:nvSpPr>
        <p:spPr>
          <a:xfrm>
            <a:off x="510700" y="738225"/>
            <a:ext cx="83421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primary constructor cannot contain any initialization logic (use init block)</a:t>
            </a:r>
            <a:br>
              <a:rPr lang="en-GB"/>
            </a:br>
            <a:r>
              <a:rPr b="1" lang="en-GB" sz="1150">
                <a:solidFill>
                  <a:srgbClr val="000080"/>
                </a:solidFill>
                <a:highlight>
                  <a:srgbClr val="FFFFFF"/>
                </a:highlight>
                <a:latin typeface="Courier New"/>
                <a:ea typeface="Courier New"/>
                <a:cs typeface="Courier New"/>
                <a:sym typeface="Courier New"/>
              </a:rPr>
              <a:t>open class </a:t>
            </a:r>
            <a:r>
              <a:rPr lang="en-GB" sz="1150">
                <a:solidFill>
                  <a:srgbClr val="000000"/>
                </a:solidFill>
                <a:highlight>
                  <a:srgbClr val="FFFFFF"/>
                </a:highlight>
                <a:latin typeface="Courier New"/>
                <a:ea typeface="Courier New"/>
                <a:cs typeface="Courier New"/>
                <a:sym typeface="Courier New"/>
              </a:rPr>
              <a:t>Order(</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itemName</a:t>
            </a:r>
            <a:r>
              <a:rPr lang="en-GB" sz="1150">
                <a:solidFill>
                  <a:srgbClr val="000000"/>
                </a:solidFill>
                <a:highlight>
                  <a:srgbClr val="FFFFFF"/>
                </a:highlight>
                <a:latin typeface="Courier New"/>
                <a:ea typeface="Courier New"/>
                <a:cs typeface="Courier New"/>
                <a:sym typeface="Courier New"/>
              </a:rPr>
              <a:t>:String, </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quantity</a:t>
            </a:r>
            <a:r>
              <a:rPr lang="en-GB" sz="1150">
                <a:solidFill>
                  <a:srgbClr val="000000"/>
                </a:solidFill>
                <a:highlight>
                  <a:srgbClr val="FFFFFF"/>
                </a:highlight>
                <a:latin typeface="Courier New"/>
                <a:ea typeface="Courier New"/>
                <a:cs typeface="Courier New"/>
                <a:sym typeface="Courier New"/>
              </a:rPr>
              <a:t>:Int = </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price</a:t>
            </a:r>
            <a:r>
              <a:rPr lang="en-GB" sz="1150">
                <a:solidFill>
                  <a:srgbClr val="000000"/>
                </a:solidFill>
                <a:highlight>
                  <a:srgbClr val="FFFFFF"/>
                </a:highlight>
                <a:latin typeface="Courier New"/>
                <a:ea typeface="Courier New"/>
                <a:cs typeface="Courier New"/>
                <a:sym typeface="Courier New"/>
              </a:rPr>
              <a:t>:Double)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time </a:t>
            </a:r>
            <a:r>
              <a:rPr lang="en-GB" sz="1150">
                <a:solidFill>
                  <a:srgbClr val="000000"/>
                </a:solidFill>
                <a:highlight>
                  <a:srgbClr val="FFFFFF"/>
                </a:highlight>
                <a:latin typeface="Courier New"/>
                <a:ea typeface="Courier New"/>
                <a:cs typeface="Courier New"/>
                <a:sym typeface="Courier New"/>
              </a:rPr>
              <a:t>= Instant.now()</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total</a:t>
            </a:r>
            <a:r>
              <a:rPr lang="en-GB" sz="1150">
                <a:solidFill>
                  <a:srgbClr val="000000"/>
                </a:solidFill>
                <a:highlight>
                  <a:srgbClr val="FFFFFF"/>
                </a:highlight>
                <a:latin typeface="Courier New"/>
                <a:ea typeface="Courier New"/>
                <a:cs typeface="Courier New"/>
                <a:sym typeface="Courier New"/>
              </a:rPr>
              <a:t>: Double</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init </a:t>
            </a:r>
            <a:r>
              <a:rPr lang="en-GB" sz="1150">
                <a:solidFill>
                  <a:srgbClr val="000000"/>
                </a:solidFill>
                <a:highlight>
                  <a:srgbClr val="FFFFFF"/>
                </a:highlight>
                <a:latin typeface="Courier New"/>
                <a:ea typeface="Courier New"/>
                <a:cs typeface="Courier New"/>
                <a:sym typeface="Courier New"/>
              </a:rPr>
              <a:t>{ </a:t>
            </a:r>
            <a:r>
              <a:rPr b="1" lang="en-GB" sz="1150">
                <a:solidFill>
                  <a:srgbClr val="660E7A"/>
                </a:solidFill>
                <a:highlight>
                  <a:srgbClr val="FFFFFF"/>
                </a:highlight>
                <a:latin typeface="Courier New"/>
                <a:ea typeface="Courier New"/>
                <a:cs typeface="Courier New"/>
                <a:sym typeface="Courier New"/>
              </a:rPr>
              <a:t>total </a:t>
            </a:r>
            <a:r>
              <a:rPr lang="en-GB" sz="1150">
                <a:solidFill>
                  <a:srgbClr val="000000"/>
                </a:solidFill>
                <a:highlight>
                  <a:srgbClr val="FFFFFF"/>
                </a:highlight>
                <a:latin typeface="Courier New"/>
                <a:ea typeface="Courier New"/>
                <a:cs typeface="Courier New"/>
                <a:sym typeface="Courier New"/>
              </a:rPr>
              <a:t>= </a:t>
            </a:r>
            <a:r>
              <a:rPr b="1" lang="en-GB" sz="1150">
                <a:solidFill>
                  <a:srgbClr val="660E7A"/>
                </a:solidFill>
                <a:highlight>
                  <a:srgbClr val="FFFFFF"/>
                </a:highlight>
                <a:latin typeface="Courier New"/>
                <a:ea typeface="Courier New"/>
                <a:cs typeface="Courier New"/>
                <a:sym typeface="Courier New"/>
              </a:rPr>
              <a:t>quantity </a:t>
            </a:r>
            <a:r>
              <a:rPr lang="en-GB" sz="1150">
                <a:solidFill>
                  <a:srgbClr val="000000"/>
                </a:solidFill>
                <a:highlight>
                  <a:srgbClr val="FFFFFF"/>
                </a:highlight>
                <a:latin typeface="Courier New"/>
                <a:ea typeface="Courier New"/>
                <a:cs typeface="Courier New"/>
                <a:sym typeface="Courier New"/>
              </a:rPr>
              <a:t>* </a:t>
            </a:r>
            <a:r>
              <a:rPr b="1" lang="en-GB" sz="1150">
                <a:solidFill>
                  <a:srgbClr val="660E7A"/>
                </a:solidFill>
                <a:highlight>
                  <a:srgbClr val="FFFFFF"/>
                </a:highlight>
                <a:latin typeface="Courier New"/>
                <a:ea typeface="Courier New"/>
                <a:cs typeface="Courier New"/>
                <a:sym typeface="Courier New"/>
              </a:rPr>
              <a:t>price </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Order(</a:t>
            </a:r>
            <a:r>
              <a:rPr b="1" lang="en-GB" sz="1150">
                <a:solidFill>
                  <a:srgbClr val="008000"/>
                </a:solidFill>
                <a:highlight>
                  <a:srgbClr val="FFFFFF"/>
                </a:highlight>
                <a:latin typeface="Courier New"/>
                <a:ea typeface="Courier New"/>
                <a:cs typeface="Courier New"/>
                <a:sym typeface="Courier New"/>
              </a:rPr>
              <a:t>"Galaxy S10"</a:t>
            </a:r>
            <a:r>
              <a:rPr lang="en-GB" sz="1150">
                <a:solidFill>
                  <a:srgbClr val="000000"/>
                </a:solidFill>
                <a:highlight>
                  <a:srgbClr val="FFFFFF"/>
                </a:highlight>
                <a:latin typeface="Courier New"/>
                <a:ea typeface="Courier New"/>
                <a:cs typeface="Courier New"/>
                <a:sym typeface="Courier New"/>
              </a:rPr>
              <a:t>, </a:t>
            </a:r>
            <a:r>
              <a:rPr lang="en-GB" sz="1150">
                <a:solidFill>
                  <a:srgbClr val="4A86E8"/>
                </a:solidFill>
                <a:highlight>
                  <a:srgbClr val="FFFFFF"/>
                </a:highlight>
                <a:latin typeface="Courier New"/>
                <a:ea typeface="Courier New"/>
                <a:cs typeface="Courier New"/>
                <a:sym typeface="Courier New"/>
              </a:rPr>
              <a:t>price = </a:t>
            </a:r>
            <a:r>
              <a:rPr lang="en-GB" sz="1150">
                <a:solidFill>
                  <a:srgbClr val="0000FF"/>
                </a:solidFill>
                <a:highlight>
                  <a:srgbClr val="FFFFFF"/>
                </a:highlight>
                <a:latin typeface="Courier New"/>
                <a:ea typeface="Courier New"/>
                <a:cs typeface="Courier New"/>
                <a:sym typeface="Courier New"/>
              </a:rPr>
              <a:t>739.99</a:t>
            </a:r>
            <a:r>
              <a:rPr lang="en-GB" sz="1150">
                <a:solidFill>
                  <a:srgbClr val="000000"/>
                </a:solidFill>
                <a:highlight>
                  <a:srgbClr val="FFFFFF"/>
                </a:highlight>
                <a:latin typeface="Courier New"/>
                <a:ea typeface="Courier New"/>
                <a:cs typeface="Courier New"/>
                <a:sym typeface="Courier New"/>
              </a:rPr>
              <a:t>) //goodbye builders</a:t>
            </a:r>
            <a:br>
              <a:rPr lang="en-GB" sz="1150">
                <a:solidFill>
                  <a:srgbClr val="000000"/>
                </a:solidFill>
                <a:highlight>
                  <a:srgbClr val="FFFFFF"/>
                </a:highlight>
                <a:latin typeface="Courier New"/>
                <a:ea typeface="Courier New"/>
                <a:cs typeface="Courier New"/>
                <a:sym typeface="Courier New"/>
              </a:rPr>
            </a:br>
            <a:endParaRPr sz="1150">
              <a:solidFill>
                <a:srgbClr val="00000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t>all classes inherit from </a:t>
            </a:r>
            <a:r>
              <a:rPr lang="en-GB">
                <a:latin typeface="Courier New"/>
                <a:ea typeface="Courier New"/>
                <a:cs typeface="Courier New"/>
                <a:sym typeface="Courier New"/>
              </a:rPr>
              <a:t>Any</a:t>
            </a:r>
            <a:r>
              <a:rPr lang="en-GB"/>
              <a:t> which implements </a:t>
            </a:r>
            <a:r>
              <a:rPr lang="en-GB">
                <a:latin typeface="Courier New"/>
                <a:ea typeface="Courier New"/>
                <a:cs typeface="Courier New"/>
                <a:sym typeface="Courier New"/>
              </a:rPr>
              <a:t>equals()</a:t>
            </a:r>
            <a:r>
              <a:rPr lang="en-GB"/>
              <a:t>, </a:t>
            </a:r>
            <a:r>
              <a:rPr lang="en-GB">
                <a:latin typeface="Courier New"/>
                <a:ea typeface="Courier New"/>
                <a:cs typeface="Courier New"/>
                <a:sym typeface="Courier New"/>
              </a:rPr>
              <a:t>hashCode()</a:t>
            </a:r>
            <a:r>
              <a:rPr lang="en-GB"/>
              <a:t> and </a:t>
            </a:r>
            <a:r>
              <a:rPr lang="en-GB">
                <a:latin typeface="Courier New"/>
                <a:ea typeface="Courier New"/>
                <a:cs typeface="Courier New"/>
                <a:sym typeface="Courier New"/>
              </a:rPr>
              <a:t>toString()</a:t>
            </a:r>
            <a:br>
              <a:rPr lang="en-GB">
                <a:latin typeface="Courier New"/>
                <a:ea typeface="Courier New"/>
                <a:cs typeface="Courier New"/>
                <a:sym typeface="Courier New"/>
              </a:rPr>
            </a:br>
            <a:endParaRPr>
              <a:latin typeface="Courier New"/>
              <a:ea typeface="Courier New"/>
              <a:cs typeface="Courier New"/>
              <a:sym typeface="Courier New"/>
            </a:endParaRPr>
          </a:p>
          <a:p>
            <a:pPr indent="-311150" lvl="0" marL="457200" rtl="0" algn="l">
              <a:spcBef>
                <a:spcPts val="0"/>
              </a:spcBef>
              <a:spcAft>
                <a:spcPts val="0"/>
              </a:spcAft>
              <a:buSzPts val="1300"/>
              <a:buChar char="-"/>
            </a:pPr>
            <a:r>
              <a:rPr lang="en-GB"/>
              <a:t>concise inheritance</a:t>
            </a:r>
            <a:br>
              <a:rPr lang="en-GB"/>
            </a:br>
            <a:r>
              <a:rPr b="1" lang="en-GB" sz="1150">
                <a:solidFill>
                  <a:srgbClr val="000080"/>
                </a:solidFill>
                <a:highlight>
                  <a:srgbClr val="FFFFFF"/>
                </a:highlight>
                <a:latin typeface="Courier New"/>
                <a:ea typeface="Courier New"/>
                <a:cs typeface="Courier New"/>
                <a:sym typeface="Courier New"/>
              </a:rPr>
              <a:t>class </a:t>
            </a:r>
            <a:r>
              <a:rPr lang="en-GB" sz="1150">
                <a:solidFill>
                  <a:srgbClr val="000000"/>
                </a:solidFill>
                <a:highlight>
                  <a:srgbClr val="FFFFFF"/>
                </a:highlight>
                <a:latin typeface="Courier New"/>
                <a:ea typeface="Courier New"/>
                <a:cs typeface="Courier New"/>
                <a:sym typeface="Courier New"/>
              </a:rPr>
              <a:t>DozenOrder(name: String, price: Double): Order(name, </a:t>
            </a:r>
            <a:r>
              <a:rPr lang="en-GB" sz="1150">
                <a:solidFill>
                  <a:srgbClr val="0000FF"/>
                </a:solidFill>
                <a:highlight>
                  <a:srgbClr val="FFFFFF"/>
                </a:highlight>
                <a:latin typeface="Courier New"/>
                <a:ea typeface="Courier New"/>
                <a:cs typeface="Courier New"/>
                <a:sym typeface="Courier New"/>
              </a:rPr>
              <a:t>12</a:t>
            </a:r>
            <a:r>
              <a:rPr lang="en-GB" sz="1150">
                <a:solidFill>
                  <a:srgbClr val="000000"/>
                </a:solidFill>
                <a:highlight>
                  <a:srgbClr val="FFFFFF"/>
                </a:highlight>
                <a:latin typeface="Courier New"/>
                <a:ea typeface="Courier New"/>
                <a:cs typeface="Courier New"/>
                <a:sym typeface="Courier New"/>
              </a:rPr>
              <a:t>, price * </a:t>
            </a:r>
            <a:r>
              <a:rPr lang="en-GB" sz="1150">
                <a:solidFill>
                  <a:srgbClr val="0000FF"/>
                </a:solidFill>
                <a:highlight>
                  <a:srgbClr val="FFFFFF"/>
                </a:highlight>
                <a:latin typeface="Courier New"/>
                <a:ea typeface="Courier New"/>
                <a:cs typeface="Courier New"/>
                <a:sym typeface="Courier New"/>
              </a:rPr>
              <a:t>0.85</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endParaRPr sz="1150">
              <a:solidFill>
                <a:srgbClr val="00000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t>data classes also adds destructuring and copy method to clone object</a:t>
            </a:r>
            <a:br>
              <a:rPr lang="en-GB"/>
            </a:br>
            <a:r>
              <a:rPr b="1" lang="en-GB" sz="1150">
                <a:solidFill>
                  <a:srgbClr val="000080"/>
                </a:solidFill>
                <a:highlight>
                  <a:srgbClr val="FFFFFF"/>
                </a:highlight>
                <a:latin typeface="Courier New"/>
                <a:ea typeface="Courier New"/>
                <a:cs typeface="Courier New"/>
                <a:sym typeface="Courier New"/>
              </a:rPr>
              <a:t>data class </a:t>
            </a:r>
            <a:r>
              <a:rPr lang="en-GB" sz="1150">
                <a:solidFill>
                  <a:srgbClr val="000000"/>
                </a:solidFill>
                <a:highlight>
                  <a:srgbClr val="FFFFFF"/>
                </a:highlight>
                <a:latin typeface="Courier New"/>
                <a:ea typeface="Courier New"/>
                <a:cs typeface="Courier New"/>
                <a:sym typeface="Courier New"/>
              </a:rPr>
              <a:t>Student(</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name</a:t>
            </a:r>
            <a:r>
              <a:rPr lang="en-GB" sz="1150">
                <a:solidFill>
                  <a:srgbClr val="000000"/>
                </a:solidFill>
                <a:highlight>
                  <a:srgbClr val="FFFFFF"/>
                </a:highlight>
                <a:latin typeface="Courier New"/>
                <a:ea typeface="Courier New"/>
                <a:cs typeface="Courier New"/>
                <a:sym typeface="Courier New"/>
              </a:rPr>
              <a:t>:String, </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age</a:t>
            </a:r>
            <a:r>
              <a:rPr lang="en-GB" sz="1150">
                <a:solidFill>
                  <a:srgbClr val="000000"/>
                </a:solidFill>
                <a:highlight>
                  <a:srgbClr val="FFFFFF"/>
                </a:highlight>
                <a:latin typeface="Courier New"/>
                <a:ea typeface="Courier New"/>
                <a:cs typeface="Courier New"/>
                <a:sym typeface="Courier New"/>
              </a:rPr>
              <a:t>:Int</a:t>
            </a:r>
            <a:r>
              <a:rPr lang="en-GB" sz="1150">
                <a:solidFill>
                  <a:srgbClr val="000000"/>
                </a:solidFill>
                <a:highlight>
                  <a:schemeClr val="dk1"/>
                </a:highlight>
                <a:latin typeface="Courier New"/>
                <a:ea typeface="Courier New"/>
                <a:cs typeface="Courier New"/>
                <a:sym typeface="Courier New"/>
              </a:rPr>
              <a:t>, </a:t>
            </a:r>
            <a:r>
              <a:rPr b="1" lang="en-GB" sz="1150">
                <a:solidFill>
                  <a:srgbClr val="000080"/>
                </a:solidFill>
                <a:highlight>
                  <a:schemeClr val="dk1"/>
                </a:highlight>
                <a:latin typeface="Courier New"/>
                <a:ea typeface="Courier New"/>
                <a:cs typeface="Courier New"/>
                <a:sym typeface="Courier New"/>
              </a:rPr>
              <a:t>val </a:t>
            </a:r>
            <a:r>
              <a:rPr b="1" lang="en-GB" sz="1150">
                <a:solidFill>
                  <a:srgbClr val="660E7A"/>
                </a:solidFill>
                <a:highlight>
                  <a:schemeClr val="dk1"/>
                </a:highlight>
                <a:latin typeface="Courier New"/>
                <a:ea typeface="Courier New"/>
                <a:cs typeface="Courier New"/>
                <a:sym typeface="Courier New"/>
              </a:rPr>
              <a:t>isMale</a:t>
            </a:r>
            <a:r>
              <a:rPr lang="en-GB" sz="1150">
                <a:solidFill>
                  <a:srgbClr val="000000"/>
                </a:solidFill>
                <a:highlight>
                  <a:schemeClr val="dk1"/>
                </a:highlight>
                <a:latin typeface="Courier New"/>
                <a:ea typeface="Courier New"/>
                <a:cs typeface="Courier New"/>
                <a:sym typeface="Courier New"/>
              </a:rPr>
              <a:t>:Boolean = </a:t>
            </a:r>
            <a:r>
              <a:rPr lang="en-GB" sz="1150">
                <a:solidFill>
                  <a:srgbClr val="0000FF"/>
                </a:solidFill>
                <a:highlight>
                  <a:schemeClr val="dk1"/>
                </a:highlight>
                <a:latin typeface="Courier New"/>
                <a:ea typeface="Courier New"/>
                <a:cs typeface="Courier New"/>
                <a:sym typeface="Courier New"/>
              </a:rPr>
              <a:t>true</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student = Student(</a:t>
            </a:r>
            <a:r>
              <a:rPr b="1" lang="en-GB" sz="1150">
                <a:solidFill>
                  <a:srgbClr val="008000"/>
                </a:solidFill>
                <a:highlight>
                  <a:srgbClr val="FFFFFF"/>
                </a:highlight>
                <a:latin typeface="Courier New"/>
                <a:ea typeface="Courier New"/>
                <a:cs typeface="Courier New"/>
                <a:sym typeface="Courier New"/>
              </a:rPr>
              <a:t>"John"</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17</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(name, age) = student.copy(</a:t>
            </a:r>
            <a:r>
              <a:rPr lang="en-GB" sz="1150">
                <a:solidFill>
                  <a:srgbClr val="4A86E8"/>
                </a:solidFill>
                <a:highlight>
                  <a:srgbClr val="FFFFFF"/>
                </a:highlight>
                <a:latin typeface="Courier New"/>
                <a:ea typeface="Courier New"/>
                <a:cs typeface="Courier New"/>
                <a:sym typeface="Courier New"/>
              </a:rPr>
              <a:t>age = </a:t>
            </a:r>
            <a:r>
              <a:rPr lang="en-GB" sz="1150">
                <a:solidFill>
                  <a:srgbClr val="0000FF"/>
                </a:solidFill>
                <a:highlight>
                  <a:srgbClr val="FFFFFF"/>
                </a:highlight>
                <a:latin typeface="Courier New"/>
                <a:ea typeface="Courier New"/>
                <a:cs typeface="Courier New"/>
                <a:sym typeface="Courier New"/>
              </a:rPr>
              <a:t>18</a:t>
            </a:r>
            <a:r>
              <a:rPr lang="en-GB"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457200" rtl="0" algn="l">
              <a:spcBef>
                <a:spcPts val="1600"/>
              </a:spcBef>
              <a:spcAft>
                <a:spcPts val="1600"/>
              </a:spcAft>
              <a:buNone/>
            </a:pPr>
            <a:r>
              <a:t/>
            </a:r>
            <a:endParaRPr b="1" sz="1150">
              <a:solidFill>
                <a:srgbClr val="000080"/>
              </a:solidFill>
              <a:highlight>
                <a:srgbClr val="FFFFFF"/>
              </a:highlight>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2"/>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Sealed classes</a:t>
            </a:r>
            <a:endParaRPr/>
          </a:p>
        </p:txBody>
      </p:sp>
      <p:sp>
        <p:nvSpPr>
          <p:cNvPr id="338" name="Google Shape;338;p42"/>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they are an extension of enum classes (can have multiple instance and inheritable)</a:t>
            </a:r>
            <a:br>
              <a:rPr lang="en-GB"/>
            </a:br>
            <a:r>
              <a:rPr b="1" lang="en-GB" sz="1150">
                <a:solidFill>
                  <a:srgbClr val="000080"/>
                </a:solidFill>
                <a:highlight>
                  <a:srgbClr val="FFFFFF"/>
                </a:highlight>
                <a:latin typeface="Courier New"/>
                <a:ea typeface="Courier New"/>
                <a:cs typeface="Courier New"/>
                <a:sym typeface="Courier New"/>
              </a:rPr>
              <a:t>sealed class </a:t>
            </a:r>
            <a:r>
              <a:rPr lang="en-GB" sz="1150">
                <a:solidFill>
                  <a:srgbClr val="000000"/>
                </a:solidFill>
                <a:highlight>
                  <a:srgbClr val="FFFFFF"/>
                </a:highlight>
                <a:latin typeface="Courier New"/>
                <a:ea typeface="Courier New"/>
                <a:cs typeface="Courier New"/>
                <a:sym typeface="Courier New"/>
              </a:rPr>
              <a:t>Result(</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result</a:t>
            </a:r>
            <a:r>
              <a:rPr lang="en-GB" sz="1150">
                <a:solidFill>
                  <a:srgbClr val="000000"/>
                </a:solidFill>
                <a:highlight>
                  <a:srgbClr val="FFFFFF"/>
                </a:highlight>
                <a:latin typeface="Courier New"/>
                <a:ea typeface="Courier New"/>
                <a:cs typeface="Courier New"/>
                <a:sym typeface="Courier New"/>
              </a:rPr>
              <a:t>:Int)</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data class </a:t>
            </a:r>
            <a:r>
              <a:rPr lang="en-GB" sz="1150">
                <a:solidFill>
                  <a:srgbClr val="000000"/>
                </a:solidFill>
                <a:highlight>
                  <a:srgbClr val="FFFFFF"/>
                </a:highlight>
                <a:latin typeface="Courier New"/>
                <a:ea typeface="Courier New"/>
                <a:cs typeface="Courier New"/>
                <a:sym typeface="Courier New"/>
              </a:rPr>
              <a:t>Success(</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data</a:t>
            </a:r>
            <a:r>
              <a:rPr lang="en-GB" sz="1150">
                <a:solidFill>
                  <a:srgbClr val="000000"/>
                </a:solidFill>
                <a:highlight>
                  <a:srgbClr val="FFFFFF"/>
                </a:highlight>
                <a:latin typeface="Courier New"/>
                <a:ea typeface="Courier New"/>
                <a:cs typeface="Courier New"/>
                <a:sym typeface="Courier New"/>
              </a:rPr>
              <a:t>:Int): Result(data)</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data class </a:t>
            </a:r>
            <a:r>
              <a:rPr lang="en-GB" sz="1150">
                <a:solidFill>
                  <a:srgbClr val="000000"/>
                </a:solidFill>
                <a:highlight>
                  <a:srgbClr val="FFFFFF"/>
                </a:highlight>
                <a:latin typeface="Courier New"/>
                <a:ea typeface="Courier New"/>
                <a:cs typeface="Courier New"/>
                <a:sym typeface="Courier New"/>
              </a:rPr>
              <a:t>Error(</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data</a:t>
            </a:r>
            <a:r>
              <a:rPr lang="en-GB" sz="1150">
                <a:solidFill>
                  <a:srgbClr val="000000"/>
                </a:solidFill>
                <a:highlight>
                  <a:srgbClr val="FFFFFF"/>
                </a:highlight>
                <a:latin typeface="Courier New"/>
                <a:ea typeface="Courier New"/>
                <a:cs typeface="Courier New"/>
                <a:sym typeface="Courier New"/>
              </a:rPr>
              <a:t>:Int, </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rootCause</a:t>
            </a:r>
            <a:r>
              <a:rPr lang="en-GB" sz="1150">
                <a:solidFill>
                  <a:srgbClr val="000000"/>
                </a:solidFill>
                <a:highlight>
                  <a:srgbClr val="FFFFFF"/>
                </a:highlight>
                <a:latin typeface="Courier New"/>
                <a:ea typeface="Courier New"/>
                <a:cs typeface="Courier New"/>
                <a:sym typeface="Courier New"/>
              </a:rPr>
              <a:t>: Exception): Result(data)</a:t>
            </a:r>
            <a:endParaRPr>
              <a:latin typeface="Courier New"/>
              <a:ea typeface="Courier New"/>
              <a:cs typeface="Courier New"/>
              <a:sym typeface="Courier New"/>
            </a:endParaRPr>
          </a:p>
          <a:p>
            <a:pPr indent="0" lvl="0" marL="457200" rtl="0" algn="l">
              <a:spcBef>
                <a:spcPts val="1600"/>
              </a:spcBef>
              <a:spcAft>
                <a:spcPts val="0"/>
              </a:spcAft>
              <a:buNone/>
            </a:pP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notZeroResult(result: Result) = </a:t>
            </a:r>
            <a:r>
              <a:rPr b="1" lang="en-GB" sz="1150">
                <a:solidFill>
                  <a:srgbClr val="000080"/>
                </a:solidFill>
                <a:highlight>
                  <a:srgbClr val="FFFFFF"/>
                </a:highlight>
                <a:latin typeface="Courier New"/>
                <a:ea typeface="Courier New"/>
                <a:cs typeface="Courier New"/>
                <a:sym typeface="Courier New"/>
              </a:rPr>
              <a:t>when</a:t>
            </a:r>
            <a:r>
              <a:rPr lang="en-GB" sz="1150">
                <a:solidFill>
                  <a:srgbClr val="000000"/>
                </a:solidFill>
                <a:highlight>
                  <a:srgbClr val="FFFFFF"/>
                </a:highlight>
                <a:latin typeface="Courier New"/>
                <a:ea typeface="Courier New"/>
                <a:cs typeface="Courier New"/>
                <a:sym typeface="Courier New"/>
              </a:rPr>
              <a:t>(result)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is </a:t>
            </a:r>
            <a:r>
              <a:rPr lang="en-GB" sz="1150">
                <a:solidFill>
                  <a:srgbClr val="000000"/>
                </a:solidFill>
                <a:highlight>
                  <a:srgbClr val="FFFFFF"/>
                </a:highlight>
                <a:latin typeface="Courier New"/>
                <a:ea typeface="Courier New"/>
                <a:cs typeface="Courier New"/>
                <a:sym typeface="Courier New"/>
              </a:rPr>
              <a:t>Success -&gt; </a:t>
            </a:r>
            <a:r>
              <a:rPr lang="en-GB" sz="1150">
                <a:solidFill>
                  <a:srgbClr val="000000"/>
                </a:solidFill>
                <a:highlight>
                  <a:srgbClr val="DBFFDB"/>
                </a:highlight>
                <a:latin typeface="Courier New"/>
                <a:ea typeface="Courier New"/>
                <a:cs typeface="Courier New"/>
                <a:sym typeface="Courier New"/>
              </a:rPr>
              <a:t>result</a:t>
            </a:r>
            <a:r>
              <a:rPr lang="en-GB" sz="1150">
                <a:solidFill>
                  <a:srgbClr val="000000"/>
                </a:solidFill>
                <a:highlight>
                  <a:srgbClr val="FFFFFF"/>
                </a:highlight>
                <a:latin typeface="Courier New"/>
                <a:ea typeface="Courier New"/>
                <a:cs typeface="Courier New"/>
                <a:sym typeface="Courier New"/>
              </a:rPr>
              <a:t>.</a:t>
            </a:r>
            <a:r>
              <a:rPr b="1" lang="en-GB" sz="1150">
                <a:solidFill>
                  <a:srgbClr val="660E7A"/>
                </a:solidFill>
                <a:highlight>
                  <a:srgbClr val="FFFFFF"/>
                </a:highlight>
                <a:latin typeface="Courier New"/>
                <a:ea typeface="Courier New"/>
                <a:cs typeface="Courier New"/>
                <a:sym typeface="Courier New"/>
              </a:rPr>
              <a:t>data</a:t>
            </a:r>
            <a:br>
              <a:rPr b="1" lang="en-GB" sz="1150">
                <a:solidFill>
                  <a:srgbClr val="660E7A"/>
                </a:solidFill>
                <a:highlight>
                  <a:srgbClr val="FFFFFF"/>
                </a:highlight>
                <a:latin typeface="Courier New"/>
                <a:ea typeface="Courier New"/>
                <a:cs typeface="Courier New"/>
                <a:sym typeface="Courier New"/>
              </a:rPr>
            </a:br>
            <a:r>
              <a:rPr b="1" lang="en-GB" sz="1150">
                <a:solidFill>
                  <a:srgbClr val="660E7A"/>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is </a:t>
            </a:r>
            <a:r>
              <a:rPr lang="en-GB" sz="1150">
                <a:solidFill>
                  <a:srgbClr val="000000"/>
                </a:solidFill>
                <a:highlight>
                  <a:srgbClr val="FFFFFF"/>
                </a:highlight>
                <a:latin typeface="Courier New"/>
                <a:ea typeface="Courier New"/>
                <a:cs typeface="Courier New"/>
                <a:sym typeface="Courier New"/>
              </a:rPr>
              <a:t>Error-&gt;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(data, rootCause) = </a:t>
            </a:r>
            <a:r>
              <a:rPr lang="en-GB" sz="1150">
                <a:solidFill>
                  <a:srgbClr val="000000"/>
                </a:solidFill>
                <a:highlight>
                  <a:srgbClr val="DBFFDB"/>
                </a:highlight>
                <a:latin typeface="Courier New"/>
                <a:ea typeface="Courier New"/>
                <a:cs typeface="Courier New"/>
                <a:sym typeface="Courier New"/>
              </a:rPr>
              <a:t>result</a:t>
            </a:r>
            <a:br>
              <a:rPr lang="en-GB" sz="1150">
                <a:solidFill>
                  <a:srgbClr val="000000"/>
                </a:solidFill>
                <a:highlight>
                  <a:srgbClr val="DBFFDB"/>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if </a:t>
            </a:r>
            <a:r>
              <a:rPr lang="en-GB" sz="1150">
                <a:solidFill>
                  <a:srgbClr val="000000"/>
                </a:solidFill>
                <a:highlight>
                  <a:srgbClr val="FFFFFF"/>
                </a:highlight>
                <a:latin typeface="Courier New"/>
                <a:ea typeface="Courier New"/>
                <a:cs typeface="Courier New"/>
                <a:sym typeface="Courier New"/>
              </a:rPr>
              <a:t>(data != </a:t>
            </a:r>
            <a:r>
              <a:rPr lang="en-GB" sz="1150">
                <a:solidFill>
                  <a:srgbClr val="0000FF"/>
                </a:solidFill>
                <a:highlight>
                  <a:srgbClr val="FFFFFF"/>
                </a:highlight>
                <a:latin typeface="Courier New"/>
                <a:ea typeface="Courier New"/>
                <a:cs typeface="Courier New"/>
                <a:sym typeface="Courier New"/>
              </a:rPr>
              <a:t>0</a:t>
            </a:r>
            <a:r>
              <a:rPr lang="en-GB" sz="1150">
                <a:solidFill>
                  <a:srgbClr val="000000"/>
                </a:solidFill>
                <a:highlight>
                  <a:srgbClr val="FFFFFF"/>
                </a:highlight>
                <a:latin typeface="Courier New"/>
                <a:ea typeface="Courier New"/>
                <a:cs typeface="Courier New"/>
                <a:sym typeface="Courier New"/>
              </a:rPr>
              <a:t>) data </a:t>
            </a:r>
            <a:r>
              <a:rPr b="1" lang="en-GB" sz="1150">
                <a:solidFill>
                  <a:srgbClr val="000080"/>
                </a:solidFill>
                <a:highlight>
                  <a:srgbClr val="FFFFFF"/>
                </a:highlight>
                <a:latin typeface="Courier New"/>
                <a:ea typeface="Courier New"/>
                <a:cs typeface="Courier New"/>
                <a:sym typeface="Courier New"/>
              </a:rPr>
              <a:t>else </a:t>
            </a:r>
            <a:r>
              <a:rPr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println</a:t>
            </a:r>
            <a:r>
              <a:rPr lang="en-GB" sz="1150">
                <a:solidFill>
                  <a:srgbClr val="000000"/>
                </a:solidFill>
                <a:highlight>
                  <a:srgbClr val="FFFFFF"/>
                </a:highlight>
                <a:latin typeface="Courier New"/>
                <a:ea typeface="Courier New"/>
                <a:cs typeface="Courier New"/>
                <a:sym typeface="Courier New"/>
              </a:rPr>
              <a:t>(rootCause); </a:t>
            </a:r>
            <a:r>
              <a:rPr b="1" lang="en-GB" sz="1150">
                <a:solidFill>
                  <a:srgbClr val="000080"/>
                </a:solidFill>
                <a:highlight>
                  <a:srgbClr val="FFFFFF"/>
                </a:highlight>
                <a:latin typeface="Courier New"/>
                <a:ea typeface="Courier New"/>
                <a:cs typeface="Courier New"/>
                <a:sym typeface="Courier New"/>
              </a:rPr>
              <a:t>null </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457200" rtl="0" algn="l">
              <a:spcBef>
                <a:spcPts val="1600"/>
              </a:spcBef>
              <a:spcAft>
                <a:spcPts val="1600"/>
              </a:spcAft>
              <a:buNone/>
            </a:pP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notZeros = </a:t>
            </a:r>
            <a:r>
              <a:rPr i="1" lang="en-GB" sz="1150">
                <a:solidFill>
                  <a:srgbClr val="000000"/>
                </a:solidFill>
                <a:highlight>
                  <a:srgbClr val="FFFFFF"/>
                </a:highlight>
                <a:latin typeface="Courier New"/>
                <a:ea typeface="Courier New"/>
                <a:cs typeface="Courier New"/>
                <a:sym typeface="Courier New"/>
              </a:rPr>
              <a:t>listOf</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Success(</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Error(</a:t>
            </a:r>
            <a:r>
              <a:rPr lang="en-GB" sz="1150">
                <a:solidFill>
                  <a:srgbClr val="0000FF"/>
                </a:solidFill>
                <a:highlight>
                  <a:srgbClr val="FFFFFF"/>
                </a:highlight>
                <a:latin typeface="Courier New"/>
                <a:ea typeface="Courier New"/>
                <a:cs typeface="Courier New"/>
                <a:sym typeface="Courier New"/>
              </a:rPr>
              <a:t>0</a:t>
            </a:r>
            <a:r>
              <a:rPr lang="en-GB" sz="1150">
                <a:solidFill>
                  <a:srgbClr val="000000"/>
                </a:solidFill>
                <a:highlight>
                  <a:srgbClr val="FFFFFF"/>
                </a:highlight>
                <a:latin typeface="Courier New"/>
                <a:ea typeface="Courier New"/>
                <a:cs typeface="Courier New"/>
                <a:sym typeface="Courier New"/>
              </a:rPr>
              <a:t>, IllegalArgumentException(</a:t>
            </a:r>
            <a:r>
              <a:rPr b="1" lang="en-GB" sz="1150">
                <a:solidFill>
                  <a:srgbClr val="008000"/>
                </a:solidFill>
                <a:highlight>
                  <a:srgbClr val="FFFFFF"/>
                </a:highlight>
                <a:latin typeface="Courier New"/>
                <a:ea typeface="Courier New"/>
                <a:cs typeface="Courier New"/>
                <a:sym typeface="Courier New"/>
              </a:rPr>
              <a:t>"conversion error"</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mapNotNull</a:t>
            </a:r>
            <a:r>
              <a:rPr lang="en-GB" sz="1150">
                <a:solidFill>
                  <a:srgbClr val="000000"/>
                </a:solidFill>
                <a:highlight>
                  <a:srgbClr val="FFFFFF"/>
                </a:highlight>
                <a:latin typeface="Courier New"/>
                <a:ea typeface="Courier New"/>
                <a:cs typeface="Courier New"/>
                <a:sym typeface="Courier New"/>
              </a:rPr>
              <a:t>(::notZeroResult) </a:t>
            </a:r>
            <a:r>
              <a:rPr i="1" lang="en-GB" sz="1150">
                <a:solidFill>
                  <a:srgbClr val="808080"/>
                </a:solidFill>
                <a:highlight>
                  <a:srgbClr val="FFFFFF"/>
                </a:highlight>
                <a:latin typeface="Courier New"/>
                <a:ea typeface="Courier New"/>
                <a:cs typeface="Courier New"/>
                <a:sym typeface="Courier New"/>
              </a:rPr>
              <a:t>//[1]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3"/>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Null safety</a:t>
            </a:r>
            <a:endParaRPr/>
          </a:p>
        </p:txBody>
      </p:sp>
      <p:sp>
        <p:nvSpPr>
          <p:cNvPr id="344" name="Google Shape;344;p43"/>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compile time null safety provided by keywords, immutable types and helper methods</a:t>
            </a:r>
            <a:br>
              <a:rPr lang="en-GB"/>
            </a:br>
            <a:r>
              <a:rPr b="1" lang="en-GB" sz="1150">
                <a:solidFill>
                  <a:srgbClr val="000080"/>
                </a:solidFill>
                <a:highlight>
                  <a:srgbClr val="FFFFFF"/>
                </a:highlight>
                <a:latin typeface="Courier New"/>
                <a:ea typeface="Courier New"/>
                <a:cs typeface="Courier New"/>
                <a:sym typeface="Courier New"/>
              </a:rPr>
              <a:t>val</a:t>
            </a:r>
            <a:r>
              <a:rPr lang="en-GB" sz="1150">
                <a:solidFill>
                  <a:srgbClr val="000000"/>
                </a:solidFill>
                <a:highlight>
                  <a:srgbClr val="FFFFFF"/>
                </a:highlight>
                <a:latin typeface="Courier New"/>
                <a:ea typeface="Courier New"/>
                <a:cs typeface="Courier New"/>
                <a:sym typeface="Courier New"/>
              </a:rPr>
              <a:t>, </a:t>
            </a:r>
            <a:r>
              <a:rPr lang="en-GB" sz="1150">
                <a:solidFill>
                  <a:srgbClr val="000000"/>
                </a:solidFill>
                <a:highlight>
                  <a:schemeClr val="dk1"/>
                </a:highlight>
                <a:latin typeface="Courier New"/>
                <a:ea typeface="Courier New"/>
                <a:cs typeface="Courier New"/>
                <a:sym typeface="Courier New"/>
              </a:rPr>
              <a:t>Any, </a:t>
            </a:r>
            <a:r>
              <a:rPr lang="en-GB" sz="1150">
                <a:solidFill>
                  <a:srgbClr val="000000"/>
                </a:solidFill>
                <a:highlight>
                  <a:srgbClr val="FFFFFF"/>
                </a:highlight>
                <a:latin typeface="Courier New"/>
                <a:ea typeface="Courier New"/>
                <a:cs typeface="Courier New"/>
                <a:sym typeface="Courier New"/>
              </a:rPr>
              <a:t>Collection, listOf()</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var</a:t>
            </a:r>
            <a:r>
              <a:rPr lang="en-GB" sz="1150">
                <a:solidFill>
                  <a:srgbClr val="000000"/>
                </a:solidFill>
                <a:highlight>
                  <a:srgbClr val="FFFFFF"/>
                </a:highlight>
                <a:latin typeface="Courier New"/>
                <a:ea typeface="Courier New"/>
                <a:cs typeface="Courier New"/>
                <a:sym typeface="Courier New"/>
              </a:rPr>
              <a:t>, </a:t>
            </a:r>
            <a:r>
              <a:rPr lang="en-GB" sz="1150">
                <a:solidFill>
                  <a:srgbClr val="000000"/>
                </a:solidFill>
                <a:highlight>
                  <a:schemeClr val="dk1"/>
                </a:highlight>
                <a:latin typeface="Courier New"/>
                <a:ea typeface="Courier New"/>
                <a:cs typeface="Courier New"/>
                <a:sym typeface="Courier New"/>
              </a:rPr>
              <a:t>Any?, </a:t>
            </a:r>
            <a:r>
              <a:rPr lang="en-GB" sz="1150">
                <a:solidFill>
                  <a:srgbClr val="000000"/>
                </a:solidFill>
                <a:highlight>
                  <a:srgbClr val="FFFFFF"/>
                </a:highlight>
                <a:latin typeface="Courier New"/>
                <a:ea typeface="Courier New"/>
                <a:cs typeface="Courier New"/>
                <a:sym typeface="Courier New"/>
              </a:rPr>
              <a:t>MutableCollection, mutableListOf()</a:t>
            </a:r>
            <a:br>
              <a:rPr lang="en-GB" sz="1150">
                <a:solidFill>
                  <a:srgbClr val="000000"/>
                </a:solidFill>
                <a:highlight>
                  <a:srgbClr val="FFFFFF"/>
                </a:highlight>
                <a:latin typeface="Courier New"/>
                <a:ea typeface="Courier New"/>
                <a:cs typeface="Courier New"/>
                <a:sym typeface="Courier New"/>
              </a:rPr>
            </a:br>
            <a:endParaRPr sz="1150">
              <a:solidFill>
                <a:srgbClr val="00000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t>safe calls: </a:t>
            </a:r>
            <a:br>
              <a:rPr lang="en-GB"/>
            </a:br>
            <a:r>
              <a:rPr lang="en-GB">
                <a:latin typeface="Courier New"/>
                <a:ea typeface="Courier New"/>
                <a:cs typeface="Courier New"/>
                <a:sym typeface="Courier New"/>
              </a:rPr>
              <a:t>bob?.department?.head?.name</a:t>
            </a:r>
            <a:br>
              <a:rPr lang="en-GB">
                <a:latin typeface="Courier New"/>
                <a:ea typeface="Courier New"/>
                <a:cs typeface="Courier New"/>
                <a:sym typeface="Courier New"/>
              </a:rPr>
            </a:br>
            <a:r>
              <a:rPr lang="en-GB">
                <a:latin typeface="Courier New"/>
                <a:ea typeface="Courier New"/>
                <a:cs typeface="Courier New"/>
                <a:sym typeface="Courier New"/>
              </a:rPr>
              <a:t>b</a:t>
            </a:r>
            <a:r>
              <a:rPr lang="en-GB">
                <a:latin typeface="Courier New"/>
                <a:ea typeface="Courier New"/>
                <a:cs typeface="Courier New"/>
                <a:sym typeface="Courier New"/>
              </a:rPr>
              <a:t>ob?.let { println(it.department) }</a:t>
            </a:r>
            <a:br>
              <a:rPr lang="en-GB">
                <a:latin typeface="Courier New"/>
                <a:ea typeface="Courier New"/>
                <a:cs typeface="Courier New"/>
                <a:sym typeface="Courier New"/>
              </a:rPr>
            </a:br>
            <a:endParaRPr>
              <a:latin typeface="Courier New"/>
              <a:ea typeface="Courier New"/>
              <a:cs typeface="Courier New"/>
              <a:sym typeface="Courier New"/>
            </a:endParaRPr>
          </a:p>
          <a:p>
            <a:pPr indent="-311150" lvl="0" marL="457200" rtl="0" algn="l">
              <a:spcBef>
                <a:spcPts val="0"/>
              </a:spcBef>
              <a:spcAft>
                <a:spcPts val="0"/>
              </a:spcAft>
              <a:buSzPts val="1300"/>
              <a:buChar char="-"/>
            </a:pPr>
            <a:r>
              <a:rPr lang="en-GB"/>
              <a:t>Elvis operator: </a:t>
            </a: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size = name?.</a:t>
            </a:r>
            <a:r>
              <a:rPr i="1" lang="en-GB" sz="1150">
                <a:solidFill>
                  <a:srgbClr val="660E7A"/>
                </a:solidFill>
                <a:highlight>
                  <a:srgbClr val="FFFFFF"/>
                </a:highlight>
                <a:latin typeface="Courier New"/>
                <a:ea typeface="Courier New"/>
                <a:cs typeface="Courier New"/>
                <a:sym typeface="Courier New"/>
              </a:rPr>
              <a:t>length </a:t>
            </a:r>
            <a:r>
              <a:rPr lang="en-GB" sz="1150">
                <a:solidFill>
                  <a:srgbClr val="000000"/>
                </a:solidFill>
                <a:highlight>
                  <a:srgbClr val="FFFFFF"/>
                </a:highlight>
                <a:latin typeface="Courier New"/>
                <a:ea typeface="Courier New"/>
                <a:cs typeface="Courier New"/>
                <a:sym typeface="Courier New"/>
              </a:rPr>
              <a:t>?: </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1</a:t>
            </a:r>
            <a:br>
              <a:rPr lang="en-GB" sz="1150">
                <a:solidFill>
                  <a:srgbClr val="0000FF"/>
                </a:solidFill>
                <a:highlight>
                  <a:srgbClr val="FFFFFF"/>
                </a:highlight>
                <a:latin typeface="Courier New"/>
                <a:ea typeface="Courier New"/>
                <a:cs typeface="Courier New"/>
                <a:sym typeface="Courier New"/>
              </a:rPr>
            </a:br>
            <a:endParaRPr sz="1150">
              <a:solidFill>
                <a:srgbClr val="0000FF"/>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t>it is still possible to have </a:t>
            </a:r>
            <a:r>
              <a:rPr lang="en-GB">
                <a:latin typeface="Courier New"/>
                <a:ea typeface="Courier New"/>
                <a:cs typeface="Courier New"/>
                <a:sym typeface="Courier New"/>
              </a:rPr>
              <a:t>NullPointerException</a:t>
            </a:r>
            <a:r>
              <a:rPr lang="en-GB"/>
              <a:t>, i.e.:</a:t>
            </a:r>
            <a:endParaRPr sz="1300">
              <a:latin typeface="Courier New"/>
              <a:ea typeface="Courier New"/>
              <a:cs typeface="Courier New"/>
              <a:sym typeface="Courier New"/>
            </a:endParaRPr>
          </a:p>
          <a:p>
            <a:pPr indent="-311150" lvl="1" marL="914400" rtl="0" algn="l">
              <a:spcBef>
                <a:spcPts val="0"/>
              </a:spcBef>
              <a:spcAft>
                <a:spcPts val="0"/>
              </a:spcAft>
              <a:buSzPts val="1300"/>
              <a:buChar char="-"/>
            </a:pPr>
            <a:r>
              <a:rPr lang="en-GB" sz="1300">
                <a:latin typeface="Courier New"/>
                <a:ea typeface="Courier New"/>
                <a:cs typeface="Courier New"/>
                <a:sym typeface="Courier New"/>
              </a:rPr>
              <a:t>throw NullPointerException()</a:t>
            </a:r>
            <a:endParaRPr sz="1300">
              <a:latin typeface="Courier New"/>
              <a:ea typeface="Courier New"/>
              <a:cs typeface="Courier New"/>
              <a:sym typeface="Courier New"/>
            </a:endParaRPr>
          </a:p>
          <a:p>
            <a:pPr indent="-311150" lvl="1" marL="914400" rtl="0" algn="l">
              <a:spcBef>
                <a:spcPts val="0"/>
              </a:spcBef>
              <a:spcAft>
                <a:spcPts val="0"/>
              </a:spcAft>
              <a:buSzPts val="1300"/>
              <a:buChar char="-"/>
            </a:pPr>
            <a:r>
              <a:rPr lang="en-GB" sz="1300"/>
              <a:t>using non-null safe external Java code</a:t>
            </a:r>
            <a:endParaRPr sz="1300"/>
          </a:p>
          <a:p>
            <a:pPr indent="-311150" lvl="1" marL="914400" rtl="0" algn="l">
              <a:spcBef>
                <a:spcPts val="0"/>
              </a:spcBef>
              <a:spcAft>
                <a:spcPts val="0"/>
              </a:spcAft>
              <a:buSzPts val="1300"/>
              <a:buChar char="-"/>
            </a:pPr>
            <a:r>
              <a:rPr lang="en-GB" sz="1300"/>
              <a:t>using </a:t>
            </a:r>
            <a:r>
              <a:rPr lang="en-GB" sz="1300">
                <a:latin typeface="Courier New"/>
                <a:ea typeface="Courier New"/>
                <a:cs typeface="Courier New"/>
                <a:sym typeface="Courier New"/>
              </a:rPr>
              <a:t>!!</a:t>
            </a:r>
            <a:r>
              <a:rPr lang="en-GB" sz="1300"/>
              <a:t> operator: </a:t>
            </a:r>
            <a:r>
              <a:rPr lang="en-GB" sz="1300">
                <a:latin typeface="Courier New"/>
                <a:ea typeface="Courier New"/>
                <a:cs typeface="Courier New"/>
                <a:sym typeface="Courier New"/>
              </a:rPr>
              <a:t>name!!.length</a:t>
            </a:r>
            <a:endParaRPr sz="1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44"/>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Smart casts</a:t>
            </a:r>
            <a:endParaRPr/>
          </a:p>
        </p:txBody>
      </p:sp>
      <p:sp>
        <p:nvSpPr>
          <p:cNvPr id="350" name="Google Shape;350;p44"/>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latin typeface="Courier New"/>
                <a:ea typeface="Courier New"/>
                <a:cs typeface="Courier New"/>
                <a:sym typeface="Courier New"/>
              </a:rPr>
              <a:t>is</a:t>
            </a:r>
            <a:r>
              <a:rPr lang="en-GB"/>
              <a:t> checks and casts to desired type</a:t>
            </a:r>
            <a:br>
              <a:rPr lang="en-GB"/>
            </a:br>
            <a:r>
              <a:rPr b="1" lang="en-GB" sz="1150">
                <a:solidFill>
                  <a:srgbClr val="000080"/>
                </a:solidFill>
                <a:highlight>
                  <a:srgbClr val="FFFFFF"/>
                </a:highlight>
                <a:latin typeface="Courier New"/>
                <a:ea typeface="Courier New"/>
                <a:cs typeface="Courier New"/>
                <a:sym typeface="Courier New"/>
              </a:rPr>
              <a:t>if </a:t>
            </a:r>
            <a:r>
              <a:rPr lang="en-GB" sz="1150">
                <a:solidFill>
                  <a:srgbClr val="000000"/>
                </a:solidFill>
                <a:highlight>
                  <a:srgbClr val="FFFFFF"/>
                </a:highlight>
                <a:latin typeface="Courier New"/>
                <a:ea typeface="Courier New"/>
                <a:cs typeface="Courier New"/>
                <a:sym typeface="Courier New"/>
              </a:rPr>
              <a:t>(any </a:t>
            </a:r>
            <a:r>
              <a:rPr b="1" lang="en-GB" sz="1150">
                <a:solidFill>
                  <a:srgbClr val="000080"/>
                </a:solidFill>
                <a:highlight>
                  <a:srgbClr val="FFFFFF"/>
                </a:highlight>
                <a:latin typeface="Courier New"/>
                <a:ea typeface="Courier New"/>
                <a:cs typeface="Courier New"/>
                <a:sym typeface="Courier New"/>
              </a:rPr>
              <a:t>is </a:t>
            </a:r>
            <a:r>
              <a:rPr lang="en-GB" sz="1150">
                <a:solidFill>
                  <a:srgbClr val="000000"/>
                </a:solidFill>
                <a:highlight>
                  <a:srgbClr val="FFFFFF"/>
                </a:highlight>
                <a:latin typeface="Courier New"/>
                <a:ea typeface="Courier New"/>
                <a:cs typeface="Courier New"/>
                <a:sym typeface="Courier New"/>
              </a:rPr>
              <a:t>String) </a:t>
            </a:r>
            <a:r>
              <a:rPr i="1" lang="en-GB" sz="1150">
                <a:solidFill>
                  <a:srgbClr val="000000"/>
                </a:solidFill>
                <a:highlight>
                  <a:srgbClr val="FFFFFF"/>
                </a:highlight>
                <a:latin typeface="Courier New"/>
                <a:ea typeface="Courier New"/>
                <a:cs typeface="Courier New"/>
                <a:sym typeface="Courier New"/>
              </a:rPr>
              <a:t>print</a:t>
            </a:r>
            <a:r>
              <a:rPr lang="en-GB" sz="1150">
                <a:solidFill>
                  <a:srgbClr val="000000"/>
                </a:solidFill>
                <a:highlight>
                  <a:srgbClr val="FFFFFF"/>
                </a:highlight>
                <a:latin typeface="Courier New"/>
                <a:ea typeface="Courier New"/>
                <a:cs typeface="Courier New"/>
                <a:sym typeface="Courier New"/>
              </a:rPr>
              <a:t>(</a:t>
            </a:r>
            <a:r>
              <a:rPr lang="en-GB" sz="1150">
                <a:solidFill>
                  <a:srgbClr val="000000"/>
                </a:solidFill>
                <a:highlight>
                  <a:srgbClr val="DBFFDB"/>
                </a:highlight>
                <a:latin typeface="Courier New"/>
                <a:ea typeface="Courier New"/>
                <a:cs typeface="Courier New"/>
                <a:sym typeface="Courier New"/>
              </a:rPr>
              <a:t>any</a:t>
            </a:r>
            <a:r>
              <a:rPr lang="en-GB" sz="1150">
                <a:solidFill>
                  <a:srgbClr val="000000"/>
                </a:solidFill>
                <a:highlight>
                  <a:srgbClr val="FFFFFF"/>
                </a:highlight>
                <a:latin typeface="Courier New"/>
                <a:ea typeface="Courier New"/>
                <a:cs typeface="Courier New"/>
                <a:sym typeface="Courier New"/>
              </a:rPr>
              <a:t>.</a:t>
            </a:r>
            <a:r>
              <a:rPr b="1" lang="en-GB" sz="1150">
                <a:solidFill>
                  <a:srgbClr val="660E7A"/>
                </a:solidFill>
                <a:highlight>
                  <a:srgbClr val="FFFFFF"/>
                </a:highlight>
                <a:latin typeface="Courier New"/>
                <a:ea typeface="Courier New"/>
                <a:cs typeface="Courier New"/>
                <a:sym typeface="Courier New"/>
              </a:rPr>
              <a:t>length</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if </a:t>
            </a:r>
            <a:r>
              <a:rPr lang="en-GB" sz="1150">
                <a:solidFill>
                  <a:srgbClr val="000000"/>
                </a:solidFill>
                <a:highlight>
                  <a:srgbClr val="FFFFFF"/>
                </a:highlight>
                <a:latin typeface="Courier New"/>
                <a:ea typeface="Courier New"/>
                <a:cs typeface="Courier New"/>
                <a:sym typeface="Courier New"/>
              </a:rPr>
              <a:t>(any </a:t>
            </a:r>
            <a:r>
              <a:rPr b="1" lang="en-GB" sz="1150">
                <a:solidFill>
                  <a:srgbClr val="000080"/>
                </a:solidFill>
                <a:highlight>
                  <a:srgbClr val="FFFFFF"/>
                </a:highlight>
                <a:latin typeface="Courier New"/>
                <a:ea typeface="Courier New"/>
                <a:cs typeface="Courier New"/>
                <a:sym typeface="Courier New"/>
              </a:rPr>
              <a:t>is </a:t>
            </a:r>
            <a:r>
              <a:rPr lang="en-GB" sz="1150">
                <a:solidFill>
                  <a:srgbClr val="000000"/>
                </a:solidFill>
                <a:highlight>
                  <a:srgbClr val="FFFFFF"/>
                </a:highlight>
                <a:latin typeface="Courier New"/>
                <a:ea typeface="Courier New"/>
                <a:cs typeface="Courier New"/>
                <a:sym typeface="Courier New"/>
              </a:rPr>
              <a:t>String &amp;&amp; </a:t>
            </a:r>
            <a:r>
              <a:rPr lang="en-GB" sz="1150">
                <a:solidFill>
                  <a:srgbClr val="000000"/>
                </a:solidFill>
                <a:highlight>
                  <a:srgbClr val="DBFFDB"/>
                </a:highlight>
                <a:latin typeface="Courier New"/>
                <a:ea typeface="Courier New"/>
                <a:cs typeface="Courier New"/>
                <a:sym typeface="Courier New"/>
              </a:rPr>
              <a:t>any</a:t>
            </a:r>
            <a:r>
              <a:rPr lang="en-GB" sz="1150">
                <a:solidFill>
                  <a:srgbClr val="000000"/>
                </a:solidFill>
                <a:highlight>
                  <a:srgbClr val="FFFFFF"/>
                </a:highlight>
                <a:latin typeface="Courier New"/>
                <a:ea typeface="Courier New"/>
                <a:cs typeface="Courier New"/>
                <a:sym typeface="Courier New"/>
              </a:rPr>
              <a:t>.</a:t>
            </a:r>
            <a:r>
              <a:rPr b="1" lang="en-GB" sz="1150">
                <a:solidFill>
                  <a:srgbClr val="660E7A"/>
                </a:solidFill>
                <a:highlight>
                  <a:srgbClr val="FFFFFF"/>
                </a:highlight>
                <a:latin typeface="Courier New"/>
                <a:ea typeface="Courier New"/>
                <a:cs typeface="Courier New"/>
                <a:sym typeface="Courier New"/>
              </a:rPr>
              <a:t>length </a:t>
            </a:r>
            <a:r>
              <a:rPr lang="en-GB" sz="1150">
                <a:solidFill>
                  <a:srgbClr val="000000"/>
                </a:solidFill>
                <a:highlight>
                  <a:srgbClr val="FFFFFF"/>
                </a:highlight>
                <a:latin typeface="Courier New"/>
                <a:ea typeface="Courier New"/>
                <a:cs typeface="Courier New"/>
                <a:sym typeface="Courier New"/>
              </a:rPr>
              <a:t>&gt; </a:t>
            </a:r>
            <a:r>
              <a:rPr lang="en-GB" sz="1150">
                <a:solidFill>
                  <a:srgbClr val="0000FF"/>
                </a:solidFill>
                <a:highlight>
                  <a:srgbClr val="FFFFFF"/>
                </a:highlight>
                <a:latin typeface="Courier New"/>
                <a:ea typeface="Courier New"/>
                <a:cs typeface="Courier New"/>
                <a:sym typeface="Courier New"/>
              </a:rPr>
              <a:t>0</a:t>
            </a:r>
            <a:r>
              <a:rPr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print</a:t>
            </a:r>
            <a:r>
              <a:rPr lang="en-GB" sz="1150">
                <a:solidFill>
                  <a:srgbClr val="000000"/>
                </a:solidFill>
                <a:highlight>
                  <a:srgbClr val="FFFFFF"/>
                </a:highlight>
                <a:latin typeface="Courier New"/>
                <a:ea typeface="Courier New"/>
                <a:cs typeface="Courier New"/>
                <a:sym typeface="Courier New"/>
              </a:rPr>
              <a:t>(</a:t>
            </a:r>
            <a:r>
              <a:rPr lang="en-GB" sz="1150">
                <a:solidFill>
                  <a:srgbClr val="000000"/>
                </a:solidFill>
                <a:highlight>
                  <a:srgbClr val="DBFFDB"/>
                </a:highlight>
                <a:latin typeface="Courier New"/>
                <a:ea typeface="Courier New"/>
                <a:cs typeface="Courier New"/>
                <a:sym typeface="Courier New"/>
              </a:rPr>
              <a:t>any</a:t>
            </a:r>
            <a:r>
              <a:rPr lang="en-GB" sz="1150">
                <a:solidFill>
                  <a:srgbClr val="000000"/>
                </a:solidFill>
                <a:highlight>
                  <a:srgbClr val="FFFFFF"/>
                </a:highlight>
                <a:latin typeface="Courier New"/>
                <a:ea typeface="Courier New"/>
                <a:cs typeface="Courier New"/>
                <a:sym typeface="Courier New"/>
              </a:rPr>
              <a:t>.</a:t>
            </a:r>
            <a:r>
              <a:rPr b="1" lang="en-GB" sz="1150">
                <a:solidFill>
                  <a:srgbClr val="660E7A"/>
                </a:solidFill>
                <a:highlight>
                  <a:srgbClr val="FFFFFF"/>
                </a:highlight>
                <a:latin typeface="Courier New"/>
                <a:ea typeface="Courier New"/>
                <a:cs typeface="Courier New"/>
                <a:sym typeface="Courier New"/>
              </a:rPr>
              <a:t>length</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if </a:t>
            </a:r>
            <a:r>
              <a:rPr lang="en-GB" sz="1150">
                <a:solidFill>
                  <a:srgbClr val="000000"/>
                </a:solidFill>
                <a:highlight>
                  <a:srgbClr val="FFFFFF"/>
                </a:highlight>
                <a:latin typeface="Courier New"/>
                <a:ea typeface="Courier New"/>
                <a:cs typeface="Courier New"/>
                <a:sym typeface="Courier New"/>
              </a:rPr>
              <a:t>(any </a:t>
            </a:r>
            <a:r>
              <a:rPr b="1" lang="en-GB" sz="1150">
                <a:solidFill>
                  <a:srgbClr val="000080"/>
                </a:solidFill>
                <a:highlight>
                  <a:srgbClr val="FFFFFF"/>
                </a:highlight>
                <a:latin typeface="Courier New"/>
                <a:ea typeface="Courier New"/>
                <a:cs typeface="Courier New"/>
                <a:sym typeface="Courier New"/>
              </a:rPr>
              <a:t>!is </a:t>
            </a:r>
            <a:r>
              <a:rPr lang="en-GB" sz="1150">
                <a:solidFill>
                  <a:srgbClr val="000000"/>
                </a:solidFill>
                <a:highlight>
                  <a:srgbClr val="FFFFFF"/>
                </a:highlight>
                <a:latin typeface="Courier New"/>
                <a:ea typeface="Courier New"/>
                <a:cs typeface="Courier New"/>
                <a:sym typeface="Courier New"/>
              </a:rPr>
              <a:t>String || </a:t>
            </a:r>
            <a:r>
              <a:rPr lang="en-GB" sz="1150">
                <a:solidFill>
                  <a:srgbClr val="000000"/>
                </a:solidFill>
                <a:highlight>
                  <a:srgbClr val="DBFFDB"/>
                </a:highlight>
                <a:latin typeface="Courier New"/>
                <a:ea typeface="Courier New"/>
                <a:cs typeface="Courier New"/>
                <a:sym typeface="Courier New"/>
              </a:rPr>
              <a:t>any</a:t>
            </a:r>
            <a:r>
              <a:rPr lang="en-GB" sz="1150">
                <a:solidFill>
                  <a:srgbClr val="000000"/>
                </a:solidFill>
                <a:highlight>
                  <a:srgbClr val="FFFFFF"/>
                </a:highlight>
                <a:latin typeface="Courier New"/>
                <a:ea typeface="Courier New"/>
                <a:cs typeface="Courier New"/>
                <a:sym typeface="Courier New"/>
              </a:rPr>
              <a:t>.</a:t>
            </a:r>
            <a:r>
              <a:rPr b="1" lang="en-GB" sz="1150">
                <a:solidFill>
                  <a:srgbClr val="660E7A"/>
                </a:solidFill>
                <a:highlight>
                  <a:srgbClr val="FFFFFF"/>
                </a:highlight>
                <a:latin typeface="Courier New"/>
                <a:ea typeface="Courier New"/>
                <a:cs typeface="Courier New"/>
                <a:sym typeface="Courier New"/>
              </a:rPr>
              <a:t>length </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0</a:t>
            </a: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return</a:t>
            </a:r>
            <a:br>
              <a:rPr b="1" lang="en-GB" sz="1150">
                <a:solidFill>
                  <a:srgbClr val="000080"/>
                </a:solidFill>
                <a:highlight>
                  <a:srgbClr val="FFFFFF"/>
                </a:highlight>
                <a:latin typeface="Courier New"/>
                <a:ea typeface="Courier New"/>
                <a:cs typeface="Courier New"/>
                <a:sym typeface="Courier New"/>
              </a:rPr>
            </a:br>
            <a:endParaRPr b="1" sz="1150">
              <a:solidFill>
                <a:srgbClr val="00008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latin typeface="Courier New"/>
                <a:ea typeface="Courier New"/>
                <a:cs typeface="Courier New"/>
                <a:sym typeface="Courier New"/>
              </a:rPr>
              <a:t>a</a:t>
            </a:r>
            <a:r>
              <a:rPr lang="en-GB">
                <a:latin typeface="Courier New"/>
                <a:ea typeface="Courier New"/>
                <a:cs typeface="Courier New"/>
                <a:sym typeface="Courier New"/>
              </a:rPr>
              <a:t>s</a:t>
            </a:r>
            <a:r>
              <a:rPr lang="en-GB"/>
              <a:t> unsafe cast operator will throw </a:t>
            </a:r>
            <a:r>
              <a:rPr lang="en-GB">
                <a:latin typeface="Courier New"/>
                <a:ea typeface="Courier New"/>
                <a:cs typeface="Courier New"/>
                <a:sym typeface="Courier New"/>
              </a:rPr>
              <a:t>ClassCastException</a:t>
            </a:r>
            <a:r>
              <a:rPr lang="en-GB"/>
              <a:t> if casting is not possible</a:t>
            </a:r>
            <a:br>
              <a:rPr lang="en-GB"/>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name: String = any </a:t>
            </a:r>
            <a:r>
              <a:rPr b="1" lang="en-GB" sz="1150">
                <a:solidFill>
                  <a:srgbClr val="000080"/>
                </a:solidFill>
                <a:highlight>
                  <a:srgbClr val="FFFFFF"/>
                </a:highlight>
                <a:latin typeface="Courier New"/>
                <a:ea typeface="Courier New"/>
                <a:cs typeface="Courier New"/>
                <a:sym typeface="Courier New"/>
              </a:rPr>
              <a:t>as </a:t>
            </a:r>
            <a:r>
              <a:rPr lang="en-GB" sz="1150">
                <a:solidFill>
                  <a:srgbClr val="000000"/>
                </a:solidFill>
                <a:highlight>
                  <a:srgbClr val="FFFFFF"/>
                </a:highlight>
                <a:latin typeface="Courier New"/>
                <a:ea typeface="Courier New"/>
                <a:cs typeface="Courier New"/>
                <a:sym typeface="Courier New"/>
              </a:rPr>
              <a:t>String</a:t>
            </a:r>
            <a:br>
              <a:rPr lang="en-GB" sz="1150">
                <a:solidFill>
                  <a:srgbClr val="000000"/>
                </a:solidFill>
                <a:highlight>
                  <a:srgbClr val="FFFFFF"/>
                </a:highlight>
                <a:latin typeface="Courier New"/>
                <a:ea typeface="Courier New"/>
                <a:cs typeface="Courier New"/>
                <a:sym typeface="Courier New"/>
              </a:rPr>
            </a:br>
            <a:endParaRPr>
              <a:latin typeface="Courier New"/>
              <a:ea typeface="Courier New"/>
              <a:cs typeface="Courier New"/>
              <a:sym typeface="Courier New"/>
            </a:endParaRPr>
          </a:p>
          <a:p>
            <a:pPr indent="-311150" lvl="0" marL="457200" rtl="0" algn="l">
              <a:spcBef>
                <a:spcPts val="0"/>
              </a:spcBef>
              <a:spcAft>
                <a:spcPts val="0"/>
              </a:spcAft>
              <a:buSzPts val="1300"/>
              <a:buChar char="-"/>
            </a:pPr>
            <a:r>
              <a:rPr lang="en-GB">
                <a:latin typeface="Courier New"/>
                <a:ea typeface="Courier New"/>
                <a:cs typeface="Courier New"/>
                <a:sym typeface="Courier New"/>
              </a:rPr>
              <a:t>null</a:t>
            </a:r>
            <a:r>
              <a:rPr lang="en-GB"/>
              <a:t> also can be casted</a:t>
            </a:r>
            <a:br>
              <a:rPr lang="en-GB"/>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name: String? = </a:t>
            </a:r>
            <a:r>
              <a:rPr b="1" lang="en-GB" sz="1150">
                <a:solidFill>
                  <a:srgbClr val="000080"/>
                </a:solidFill>
                <a:highlight>
                  <a:srgbClr val="FFFFFF"/>
                </a:highlight>
                <a:latin typeface="Courier New"/>
                <a:ea typeface="Courier New"/>
                <a:cs typeface="Courier New"/>
                <a:sym typeface="Courier New"/>
              </a:rPr>
              <a:t>null as </a:t>
            </a:r>
            <a:r>
              <a:rPr lang="en-GB" sz="1150">
                <a:solidFill>
                  <a:srgbClr val="000000"/>
                </a:solidFill>
                <a:highlight>
                  <a:srgbClr val="FFFFFF"/>
                </a:highlight>
                <a:latin typeface="Courier New"/>
                <a:ea typeface="Courier New"/>
                <a:cs typeface="Courier New"/>
                <a:sym typeface="Courier New"/>
              </a:rPr>
              <a:t>String?</a:t>
            </a:r>
            <a:br>
              <a:rPr lang="en-GB" sz="1150">
                <a:solidFill>
                  <a:srgbClr val="000000"/>
                </a:solidFill>
                <a:highlight>
                  <a:srgbClr val="FFFFFF"/>
                </a:highlight>
                <a:latin typeface="Courier New"/>
                <a:ea typeface="Courier New"/>
                <a:cs typeface="Courier New"/>
                <a:sym typeface="Courier New"/>
              </a:rPr>
            </a:br>
            <a:endParaRPr>
              <a:latin typeface="Courier New"/>
              <a:ea typeface="Courier New"/>
              <a:cs typeface="Courier New"/>
              <a:sym typeface="Courier New"/>
            </a:endParaRPr>
          </a:p>
          <a:p>
            <a:pPr indent="-311150" lvl="0" marL="457200" rtl="0" algn="l">
              <a:spcBef>
                <a:spcPts val="0"/>
              </a:spcBef>
              <a:spcAft>
                <a:spcPts val="0"/>
              </a:spcAft>
              <a:buSzPts val="1300"/>
              <a:buChar char="-"/>
            </a:pPr>
            <a:r>
              <a:rPr lang="en-GB"/>
              <a:t>safe nullable cast will return </a:t>
            </a:r>
            <a:r>
              <a:rPr lang="en-GB">
                <a:latin typeface="Courier New"/>
                <a:ea typeface="Courier New"/>
                <a:cs typeface="Courier New"/>
                <a:sym typeface="Courier New"/>
              </a:rPr>
              <a:t>null</a:t>
            </a:r>
            <a:r>
              <a:rPr lang="en-GB"/>
              <a:t> if cast is not possible</a:t>
            </a:r>
            <a:br>
              <a:rPr lang="en-GB" sz="1150">
                <a:solidFill>
                  <a:srgbClr val="000000"/>
                </a:solidFill>
                <a:highlight>
                  <a:srgbClr val="FFFFFF"/>
                </a:highlight>
                <a:latin typeface="Arial"/>
                <a:ea typeface="Arial"/>
                <a:cs typeface="Arial"/>
                <a:sym typeface="Arial"/>
              </a:rPr>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name: String? = any </a:t>
            </a:r>
            <a:r>
              <a:rPr b="1" lang="en-GB" sz="1150">
                <a:solidFill>
                  <a:srgbClr val="000080"/>
                </a:solidFill>
                <a:highlight>
                  <a:srgbClr val="FFFFFF"/>
                </a:highlight>
                <a:latin typeface="Courier New"/>
                <a:ea typeface="Courier New"/>
                <a:cs typeface="Courier New"/>
                <a:sym typeface="Courier New"/>
              </a:rPr>
              <a:t>as? </a:t>
            </a:r>
            <a:r>
              <a:rPr lang="en-GB" sz="1150">
                <a:solidFill>
                  <a:srgbClr val="000000"/>
                </a:solidFill>
                <a:highlight>
                  <a:srgbClr val="FFFFFF"/>
                </a:highlight>
                <a:latin typeface="Courier New"/>
                <a:ea typeface="Courier New"/>
                <a:cs typeface="Courier New"/>
                <a:sym typeface="Courier New"/>
              </a:rPr>
              <a:t>String</a:t>
            </a:r>
            <a:endParaRPr>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45"/>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Control flow expressions</a:t>
            </a:r>
            <a:endParaRPr/>
          </a:p>
        </p:txBody>
      </p:sp>
      <p:sp>
        <p:nvSpPr>
          <p:cNvPr id="356" name="Google Shape;356;p45"/>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latin typeface="Courier New"/>
                <a:ea typeface="Courier New"/>
                <a:cs typeface="Courier New"/>
                <a:sym typeface="Courier New"/>
              </a:rPr>
              <a:t>if</a:t>
            </a:r>
            <a:r>
              <a:rPr lang="en-GB"/>
              <a:t> is an expression returning values on the last expression of each block</a:t>
            </a:r>
            <a:br>
              <a:rPr lang="en-GB"/>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min = </a:t>
            </a:r>
            <a:r>
              <a:rPr b="1" lang="en-GB" sz="1150">
                <a:solidFill>
                  <a:srgbClr val="000080"/>
                </a:solidFill>
                <a:highlight>
                  <a:srgbClr val="FFFFFF"/>
                </a:highlight>
                <a:latin typeface="Courier New"/>
                <a:ea typeface="Courier New"/>
                <a:cs typeface="Courier New"/>
                <a:sym typeface="Courier New"/>
              </a:rPr>
              <a:t>if </a:t>
            </a:r>
            <a:r>
              <a:rPr lang="en-GB" sz="1150">
                <a:solidFill>
                  <a:srgbClr val="000000"/>
                </a:solidFill>
                <a:highlight>
                  <a:srgbClr val="FFFFFF"/>
                </a:highlight>
                <a:latin typeface="Courier New"/>
                <a:ea typeface="Courier New"/>
                <a:cs typeface="Courier New"/>
                <a:sym typeface="Courier New"/>
              </a:rPr>
              <a:t>(a &lt; b) { </a:t>
            </a:r>
            <a:r>
              <a:rPr i="1" lang="en-GB" sz="1150">
                <a:solidFill>
                  <a:srgbClr val="000000"/>
                </a:solidFill>
                <a:highlight>
                  <a:srgbClr val="FFFFFF"/>
                </a:highlight>
                <a:latin typeface="Courier New"/>
                <a:ea typeface="Courier New"/>
                <a:cs typeface="Courier New"/>
                <a:sym typeface="Courier New"/>
              </a:rPr>
              <a:t>println</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"a is smaller"</a:t>
            </a:r>
            <a:r>
              <a:rPr lang="en-GB" sz="1150">
                <a:solidFill>
                  <a:srgbClr val="000000"/>
                </a:solidFill>
                <a:highlight>
                  <a:srgbClr val="FFFFFF"/>
                </a:highlight>
                <a:latin typeface="Courier New"/>
                <a:ea typeface="Courier New"/>
                <a:cs typeface="Courier New"/>
                <a:sym typeface="Courier New"/>
              </a:rPr>
              <a:t>); a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else </a:t>
            </a:r>
            <a:r>
              <a:rPr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println</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"b is smaller"</a:t>
            </a:r>
            <a:r>
              <a:rPr lang="en-GB" sz="1150">
                <a:solidFill>
                  <a:srgbClr val="000000"/>
                </a:solidFill>
                <a:highlight>
                  <a:srgbClr val="FFFFFF"/>
                </a:highlight>
                <a:latin typeface="Courier New"/>
                <a:ea typeface="Courier New"/>
                <a:cs typeface="Courier New"/>
                <a:sym typeface="Courier New"/>
              </a:rPr>
              <a:t>); b }</a:t>
            </a:r>
            <a:br>
              <a:rPr lang="en-GB" sz="1150">
                <a:solidFill>
                  <a:srgbClr val="000000"/>
                </a:solidFill>
                <a:highlight>
                  <a:srgbClr val="FFFFFF"/>
                </a:highlight>
                <a:latin typeface="Courier New"/>
                <a:ea typeface="Courier New"/>
                <a:cs typeface="Courier New"/>
                <a:sym typeface="Courier New"/>
              </a:rPr>
            </a:br>
            <a:endParaRPr b="1" sz="1150">
              <a:solidFill>
                <a:srgbClr val="00008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latin typeface="Courier New"/>
                <a:ea typeface="Courier New"/>
                <a:cs typeface="Courier New"/>
                <a:sym typeface="Courier New"/>
              </a:rPr>
              <a:t>try-catch </a:t>
            </a:r>
            <a:r>
              <a:rPr lang="en-GB"/>
              <a:t>is also an expression (</a:t>
            </a:r>
            <a:r>
              <a:rPr lang="en-GB">
                <a:latin typeface="Courier New"/>
                <a:ea typeface="Courier New"/>
                <a:cs typeface="Courier New"/>
                <a:sym typeface="Courier New"/>
              </a:rPr>
              <a:t>finally</a:t>
            </a:r>
            <a:r>
              <a:rPr lang="en-GB"/>
              <a:t> will not have effect on the result)</a:t>
            </a:r>
            <a:br>
              <a:rPr lang="en-GB"/>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result: Double? = </a:t>
            </a:r>
            <a:r>
              <a:rPr b="1" lang="en-GB" sz="1150">
                <a:solidFill>
                  <a:srgbClr val="000080"/>
                </a:solidFill>
                <a:highlight>
                  <a:srgbClr val="FFFFFF"/>
                </a:highlight>
                <a:latin typeface="Courier New"/>
                <a:ea typeface="Courier New"/>
                <a:cs typeface="Courier New"/>
                <a:sym typeface="Courier New"/>
              </a:rPr>
              <a:t>try </a:t>
            </a:r>
            <a:r>
              <a:rPr lang="en-GB" sz="1150">
                <a:solidFill>
                  <a:srgbClr val="000000"/>
                </a:solidFill>
                <a:highlight>
                  <a:srgbClr val="FFFFFF"/>
                </a:highlight>
                <a:latin typeface="Courier New"/>
                <a:ea typeface="Courier New"/>
                <a:cs typeface="Courier New"/>
                <a:sym typeface="Courier New"/>
              </a:rPr>
              <a:t>{ a/b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catch </a:t>
            </a:r>
            <a:r>
              <a:rPr lang="en-GB" sz="1150">
                <a:solidFill>
                  <a:srgbClr val="000000"/>
                </a:solidFill>
                <a:highlight>
                  <a:srgbClr val="FFFFFF"/>
                </a:highlight>
                <a:latin typeface="Courier New"/>
                <a:ea typeface="Courier New"/>
                <a:cs typeface="Courier New"/>
                <a:sym typeface="Courier New"/>
              </a:rPr>
              <a:t>(ex: ArithmeticException) { </a:t>
            </a:r>
            <a:r>
              <a:rPr b="1" lang="en-GB" sz="1150">
                <a:solidFill>
                  <a:srgbClr val="000080"/>
                </a:solidFill>
                <a:highlight>
                  <a:srgbClr val="FFFFFF"/>
                </a:highlight>
                <a:latin typeface="Courier New"/>
                <a:ea typeface="Courier New"/>
                <a:cs typeface="Courier New"/>
                <a:sym typeface="Courier New"/>
              </a:rPr>
              <a:t>null </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finally </a:t>
            </a:r>
            <a:r>
              <a:rPr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print</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"i'm done"</a:t>
            </a:r>
            <a:r>
              <a:rPr lang="en-GB" sz="1150">
                <a:solidFill>
                  <a:srgbClr val="000000"/>
                </a:solidFill>
                <a:highlight>
                  <a:srgbClr val="FFFFFF"/>
                </a:highlight>
                <a:latin typeface="Courier New"/>
                <a:ea typeface="Courier New"/>
                <a:cs typeface="Courier New"/>
                <a:sym typeface="Courier New"/>
              </a:rPr>
              <a:t>) }</a:t>
            </a:r>
            <a:br>
              <a:rPr lang="en-GB" sz="1150">
                <a:solidFill>
                  <a:srgbClr val="000000"/>
                </a:solidFill>
                <a:highlight>
                  <a:srgbClr val="FFFFFF"/>
                </a:highlight>
                <a:latin typeface="Courier New"/>
                <a:ea typeface="Courier New"/>
                <a:cs typeface="Courier New"/>
                <a:sym typeface="Courier New"/>
              </a:rPr>
            </a:br>
            <a:endParaRPr sz="1150">
              <a:solidFill>
                <a:srgbClr val="00000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latin typeface="Courier New"/>
                <a:ea typeface="Courier New"/>
                <a:cs typeface="Courier New"/>
                <a:sym typeface="Courier New"/>
              </a:rPr>
              <a:t>when </a:t>
            </a:r>
            <a:r>
              <a:rPr lang="en-GB"/>
              <a:t>is also an expression</a:t>
            </a:r>
            <a:br>
              <a:rPr lang="en-GB"/>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isBinary = </a:t>
            </a:r>
            <a:r>
              <a:rPr b="1" lang="en-GB" sz="1150">
                <a:solidFill>
                  <a:srgbClr val="000080"/>
                </a:solidFill>
                <a:highlight>
                  <a:srgbClr val="FFFFFF"/>
                </a:highlight>
                <a:latin typeface="Courier New"/>
                <a:ea typeface="Courier New"/>
                <a:cs typeface="Courier New"/>
                <a:sym typeface="Courier New"/>
              </a:rPr>
              <a:t>when </a:t>
            </a:r>
            <a:r>
              <a:rPr lang="en-GB" sz="1150">
                <a:solidFill>
                  <a:srgbClr val="000000"/>
                </a:solidFill>
                <a:highlight>
                  <a:srgbClr val="FFFFFF"/>
                </a:highlight>
                <a:latin typeface="Courier New"/>
                <a:ea typeface="Courier New"/>
                <a:cs typeface="Courier New"/>
                <a:sym typeface="Courier New"/>
              </a:rPr>
              <a:t>(sex.</a:t>
            </a:r>
            <a:r>
              <a:rPr i="1" lang="en-GB" sz="1150">
                <a:solidFill>
                  <a:srgbClr val="000000"/>
                </a:solidFill>
                <a:highlight>
                  <a:srgbClr val="FFFFFF"/>
                </a:highlight>
                <a:latin typeface="Courier New"/>
                <a:ea typeface="Courier New"/>
                <a:cs typeface="Courier New"/>
                <a:sym typeface="Courier New"/>
              </a:rPr>
              <a:t>toLowerCase</a:t>
            </a:r>
            <a:r>
              <a:rPr lang="en-GB" sz="1150">
                <a:solidFill>
                  <a:srgbClr val="000000"/>
                </a:solidFill>
                <a:highlight>
                  <a:srgbClr val="FFFFFF"/>
                </a:highlight>
                <a:latin typeface="Courier New"/>
                <a:ea typeface="Courier New"/>
                <a:cs typeface="Courier New"/>
                <a:sym typeface="Courier New"/>
              </a:rPr>
              <a:t>())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8000"/>
                </a:solidFill>
                <a:highlight>
                  <a:srgbClr val="FFFFFF"/>
                </a:highlight>
                <a:latin typeface="Courier New"/>
                <a:ea typeface="Courier New"/>
                <a:cs typeface="Courier New"/>
                <a:sym typeface="Courier New"/>
              </a:rPr>
              <a:t>"male" </a:t>
            </a:r>
            <a:r>
              <a:rPr lang="en-GB" sz="1150">
                <a:solidFill>
                  <a:srgbClr val="000000"/>
                </a:solidFill>
                <a:highlight>
                  <a:srgbClr val="FFFFFF"/>
                </a:highlight>
                <a:latin typeface="Courier New"/>
                <a:ea typeface="Courier New"/>
                <a:cs typeface="Courier New"/>
                <a:sym typeface="Courier New"/>
              </a:rPr>
              <a:t>-&gt; </a:t>
            </a:r>
            <a:r>
              <a:rPr b="1" lang="en-GB" sz="1150">
                <a:solidFill>
                  <a:srgbClr val="000080"/>
                </a:solidFill>
                <a:highlight>
                  <a:srgbClr val="FFFFFF"/>
                </a:highlight>
                <a:latin typeface="Courier New"/>
                <a:ea typeface="Courier New"/>
                <a:cs typeface="Courier New"/>
                <a:sym typeface="Courier New"/>
              </a:rPr>
              <a:t>true</a:t>
            </a:r>
            <a:br>
              <a:rPr b="1" lang="en-GB" sz="1150">
                <a:solidFill>
                  <a:srgbClr val="00008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   </a:t>
            </a:r>
            <a:r>
              <a:rPr b="1" lang="en-GB" sz="1150">
                <a:solidFill>
                  <a:srgbClr val="008000"/>
                </a:solidFill>
                <a:highlight>
                  <a:srgbClr val="FFFFFF"/>
                </a:highlight>
                <a:latin typeface="Courier New"/>
                <a:ea typeface="Courier New"/>
                <a:cs typeface="Courier New"/>
                <a:sym typeface="Courier New"/>
              </a:rPr>
              <a:t>"female" </a:t>
            </a:r>
            <a:r>
              <a:rPr lang="en-GB" sz="1150">
                <a:solidFill>
                  <a:srgbClr val="000000"/>
                </a:solidFill>
                <a:highlight>
                  <a:srgbClr val="FFFFFF"/>
                </a:highlight>
                <a:latin typeface="Courier New"/>
                <a:ea typeface="Courier New"/>
                <a:cs typeface="Courier New"/>
                <a:sym typeface="Courier New"/>
              </a:rPr>
              <a:t>-&gt; </a:t>
            </a:r>
            <a:r>
              <a:rPr b="1" lang="en-GB" sz="1150">
                <a:solidFill>
                  <a:srgbClr val="000080"/>
                </a:solidFill>
                <a:highlight>
                  <a:srgbClr val="FFFFFF"/>
                </a:highlight>
                <a:latin typeface="Courier New"/>
                <a:ea typeface="Courier New"/>
                <a:cs typeface="Courier New"/>
                <a:sym typeface="Courier New"/>
              </a:rPr>
              <a:t>false</a:t>
            </a:r>
            <a:br>
              <a:rPr b="1" lang="en-GB" sz="1150">
                <a:solidFill>
                  <a:srgbClr val="00008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   else </a:t>
            </a:r>
            <a:r>
              <a:rPr lang="en-GB" sz="1150">
                <a:solidFill>
                  <a:srgbClr val="000000"/>
                </a:solidFill>
                <a:highlight>
                  <a:srgbClr val="FFFFFF"/>
                </a:highlight>
                <a:latin typeface="Courier New"/>
                <a:ea typeface="Courier New"/>
                <a:cs typeface="Courier New"/>
                <a:sym typeface="Courier New"/>
              </a:rPr>
              <a:t>-&gt; </a:t>
            </a:r>
            <a:r>
              <a:rPr b="1" lang="en-GB" sz="1150">
                <a:solidFill>
                  <a:srgbClr val="000080"/>
                </a:solidFill>
                <a:highlight>
                  <a:srgbClr val="FFFFFF"/>
                </a:highlight>
                <a:latin typeface="Courier New"/>
                <a:ea typeface="Courier New"/>
                <a:cs typeface="Courier New"/>
                <a:sym typeface="Courier New"/>
              </a:rPr>
              <a:t>null</a:t>
            </a:r>
            <a:br>
              <a:rPr b="1" lang="en-GB" sz="1150">
                <a:solidFill>
                  <a:srgbClr val="00008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a:t>
            </a:r>
            <a:endParaRPr b="1" sz="1150">
              <a:solidFill>
                <a:srgbClr val="000080"/>
              </a:solidFill>
              <a:highlight>
                <a:srgbClr val="FFFFFF"/>
              </a:highlight>
              <a:latin typeface="Courier New"/>
              <a:ea typeface="Courier New"/>
              <a:cs typeface="Courier New"/>
              <a:sym typeface="Courier New"/>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19"/>
          <p:cNvSpPr txBox="1"/>
          <p:nvPr>
            <p:ph type="title"/>
          </p:nvPr>
        </p:nvSpPr>
        <p:spPr>
          <a:xfrm>
            <a:off x="1414475" y="88950"/>
            <a:ext cx="6921900" cy="5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About Java</a:t>
            </a:r>
            <a:endParaRPr/>
          </a:p>
        </p:txBody>
      </p:sp>
      <p:pic>
        <p:nvPicPr>
          <p:cNvPr id="192" name="Google Shape;192;p19"/>
          <p:cNvPicPr preferRelativeResize="0"/>
          <p:nvPr/>
        </p:nvPicPr>
        <p:blipFill>
          <a:blip r:embed="rId3">
            <a:alphaModFix/>
          </a:blip>
          <a:stretch>
            <a:fillRect/>
          </a:stretch>
        </p:blipFill>
        <p:spPr>
          <a:xfrm>
            <a:off x="2367350" y="1057475"/>
            <a:ext cx="4409300" cy="3306975"/>
          </a:xfrm>
          <a:prstGeom prst="rect">
            <a:avLst/>
          </a:prstGeom>
          <a:noFill/>
          <a:ln>
            <a:noFill/>
          </a:ln>
        </p:spPr>
      </p:pic>
      <p:sp>
        <p:nvSpPr>
          <p:cNvPr id="193" name="Google Shape;193;p19"/>
          <p:cNvSpPr txBox="1"/>
          <p:nvPr/>
        </p:nvSpPr>
        <p:spPr>
          <a:xfrm>
            <a:off x="423150" y="4239425"/>
            <a:ext cx="8365800" cy="5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300">
                <a:latin typeface="Lato"/>
                <a:ea typeface="Lato"/>
                <a:cs typeface="Lato"/>
                <a:sym typeface="Lato"/>
              </a:rPr>
              <a:t>We don’t want to be the first to include a feature, because every feature we add will never be removed. </a:t>
            </a:r>
            <a:endParaRPr i="1" sz="1300">
              <a:latin typeface="Lato"/>
              <a:ea typeface="Lato"/>
              <a:cs typeface="Lato"/>
              <a:sym typeface="Lato"/>
            </a:endParaRPr>
          </a:p>
          <a:p>
            <a:pPr indent="0" lvl="0" marL="0" rtl="0" algn="r">
              <a:spcBef>
                <a:spcPts val="0"/>
              </a:spcBef>
              <a:spcAft>
                <a:spcPts val="0"/>
              </a:spcAft>
              <a:buNone/>
            </a:pPr>
            <a:r>
              <a:rPr lang="en-GB" sz="1000">
                <a:latin typeface="Lato"/>
                <a:ea typeface="Lato"/>
                <a:cs typeface="Lato"/>
                <a:sym typeface="Lato"/>
              </a:rPr>
              <a:t>Brian Goetz, Java Language Architect</a:t>
            </a:r>
            <a:endParaRPr sz="10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46"/>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Lightweight pattern matching using </a:t>
            </a:r>
            <a:r>
              <a:rPr lang="en-GB">
                <a:latin typeface="Courier New"/>
                <a:ea typeface="Courier New"/>
                <a:cs typeface="Courier New"/>
                <a:sym typeface="Courier New"/>
              </a:rPr>
              <a:t>when</a:t>
            </a:r>
            <a:endParaRPr>
              <a:latin typeface="Courier New"/>
              <a:ea typeface="Courier New"/>
              <a:cs typeface="Courier New"/>
              <a:sym typeface="Courier New"/>
            </a:endParaRPr>
          </a:p>
        </p:txBody>
      </p:sp>
      <p:sp>
        <p:nvSpPr>
          <p:cNvPr id="362" name="Google Shape;362;p46"/>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50">
                <a:solidFill>
                  <a:srgbClr val="000080"/>
                </a:solidFill>
                <a:highlight>
                  <a:srgbClr val="FFFFFF"/>
                </a:highlight>
                <a:latin typeface="Courier New"/>
                <a:ea typeface="Courier New"/>
                <a:cs typeface="Courier New"/>
                <a:sym typeface="Courier New"/>
              </a:rPr>
              <a:t>when</a:t>
            </a:r>
            <a:r>
              <a:rPr lang="en-GB" sz="1150">
                <a:solidFill>
                  <a:srgbClr val="000000"/>
                </a:solidFill>
                <a:highlight>
                  <a:srgbClr val="FFFFFF"/>
                </a:highlight>
                <a:latin typeface="Courier New"/>
                <a:ea typeface="Courier New"/>
                <a:cs typeface="Courier New"/>
                <a:sym typeface="Courier New"/>
              </a:rPr>
              <a:t>(any)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is </a:t>
            </a:r>
            <a:r>
              <a:rPr lang="en-GB" sz="1150">
                <a:solidFill>
                  <a:srgbClr val="000000"/>
                </a:solidFill>
                <a:highlight>
                  <a:srgbClr val="FFFFFF"/>
                </a:highlight>
                <a:latin typeface="Courier New"/>
                <a:ea typeface="Courier New"/>
                <a:cs typeface="Courier New"/>
                <a:sym typeface="Courier New"/>
              </a:rPr>
              <a:t>Any -&gt; </a:t>
            </a:r>
            <a:r>
              <a:rPr i="1" lang="en-GB" sz="1150">
                <a:solidFill>
                  <a:srgbClr val="000000"/>
                </a:solidFill>
                <a:highlight>
                  <a:srgbClr val="FFFFFF"/>
                </a:highlight>
                <a:latin typeface="Courier New"/>
                <a:ea typeface="Courier New"/>
                <a:cs typeface="Courier New"/>
                <a:sym typeface="Courier New"/>
              </a:rPr>
              <a:t>TODO</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"any type"</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1 </a:t>
            </a:r>
            <a:r>
              <a:rPr lang="en-GB" sz="1150">
                <a:solidFill>
                  <a:srgbClr val="000000"/>
                </a:solidFill>
                <a:highlight>
                  <a:srgbClr val="FFFFFF"/>
                </a:highlight>
                <a:latin typeface="Courier New"/>
                <a:ea typeface="Courier New"/>
                <a:cs typeface="Courier New"/>
                <a:sym typeface="Courier New"/>
              </a:rPr>
              <a:t>-&gt; </a:t>
            </a:r>
            <a:r>
              <a:rPr i="1" lang="en-GB" sz="1150">
                <a:solidFill>
                  <a:srgbClr val="000000"/>
                </a:solidFill>
                <a:highlight>
                  <a:srgbClr val="FFFFFF"/>
                </a:highlight>
                <a:latin typeface="Courier New"/>
                <a:ea typeface="Courier New"/>
                <a:cs typeface="Courier New"/>
                <a:sym typeface="Courier New"/>
              </a:rPr>
              <a:t>TODO</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"any value"</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2</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3 </a:t>
            </a:r>
            <a:r>
              <a:rPr lang="en-GB" sz="1150">
                <a:solidFill>
                  <a:srgbClr val="000000"/>
                </a:solidFill>
                <a:highlight>
                  <a:srgbClr val="FFFFFF"/>
                </a:highlight>
                <a:latin typeface="Courier New"/>
                <a:ea typeface="Courier New"/>
                <a:cs typeface="Courier New"/>
                <a:sym typeface="Courier New"/>
              </a:rPr>
              <a:t>-&gt; </a:t>
            </a:r>
            <a:r>
              <a:rPr i="1" lang="en-GB" sz="1150">
                <a:solidFill>
                  <a:srgbClr val="000000"/>
                </a:solidFill>
                <a:highlight>
                  <a:srgbClr val="FFFFFF"/>
                </a:highlight>
                <a:latin typeface="Courier New"/>
                <a:ea typeface="Courier New"/>
                <a:cs typeface="Courier New"/>
                <a:sym typeface="Courier New"/>
              </a:rPr>
              <a:t>TODO</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"multiple value"</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in </a:t>
            </a:r>
            <a:r>
              <a:rPr b="1" lang="en-GB" sz="1150">
                <a:solidFill>
                  <a:srgbClr val="008000"/>
                </a:solidFill>
                <a:highlight>
                  <a:srgbClr val="FFFFFF"/>
                </a:highlight>
                <a:latin typeface="Courier New"/>
                <a:ea typeface="Courier New"/>
                <a:cs typeface="Courier New"/>
                <a:sym typeface="Courier New"/>
              </a:rPr>
              <a:t>'A'</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'Z' </a:t>
            </a:r>
            <a:r>
              <a:rPr lang="en-GB" sz="1150">
                <a:solidFill>
                  <a:srgbClr val="000000"/>
                </a:solidFill>
                <a:highlight>
                  <a:srgbClr val="FFFFFF"/>
                </a:highlight>
                <a:latin typeface="Courier New"/>
                <a:ea typeface="Courier New"/>
                <a:cs typeface="Courier New"/>
                <a:sym typeface="Courier New"/>
              </a:rPr>
              <a:t>-&gt; </a:t>
            </a:r>
            <a:r>
              <a:rPr i="1" lang="en-GB" sz="1150">
                <a:solidFill>
                  <a:srgbClr val="000000"/>
                </a:solidFill>
                <a:highlight>
                  <a:srgbClr val="FFFFFF"/>
                </a:highlight>
                <a:latin typeface="Courier New"/>
                <a:ea typeface="Courier New"/>
                <a:cs typeface="Courier New"/>
                <a:sym typeface="Courier New"/>
              </a:rPr>
              <a:t>TODO</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"within range"</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is </a:t>
            </a:r>
            <a:r>
              <a:rPr lang="en-GB" sz="1150">
                <a:solidFill>
                  <a:srgbClr val="000000"/>
                </a:solidFill>
                <a:highlight>
                  <a:srgbClr val="FFFFFF"/>
                </a:highlight>
                <a:latin typeface="Courier New"/>
                <a:ea typeface="Courier New"/>
                <a:cs typeface="Courier New"/>
                <a:sym typeface="Courier New"/>
              </a:rPr>
              <a:t>EnumType -&gt; </a:t>
            </a:r>
            <a:r>
              <a:rPr i="1" lang="en-GB" sz="1150">
                <a:solidFill>
                  <a:srgbClr val="000000"/>
                </a:solidFill>
                <a:highlight>
                  <a:srgbClr val="FFFFFF"/>
                </a:highlight>
                <a:latin typeface="Courier New"/>
                <a:ea typeface="Courier New"/>
                <a:cs typeface="Courier New"/>
                <a:sym typeface="Courier New"/>
              </a:rPr>
              <a:t>TODO</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"is enum type"</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in </a:t>
            </a:r>
            <a:r>
              <a:rPr lang="en-GB" sz="1150">
                <a:solidFill>
                  <a:srgbClr val="000000"/>
                </a:solidFill>
                <a:highlight>
                  <a:srgbClr val="FFFFFF"/>
                </a:highlight>
                <a:latin typeface="Courier New"/>
                <a:ea typeface="Courier New"/>
                <a:cs typeface="Courier New"/>
                <a:sym typeface="Courier New"/>
              </a:rPr>
              <a:t>EnumType.</a:t>
            </a:r>
            <a:r>
              <a:rPr b="1" lang="en-GB" sz="1150">
                <a:solidFill>
                  <a:srgbClr val="660E7A"/>
                </a:solidFill>
                <a:highlight>
                  <a:srgbClr val="FFFFFF"/>
                </a:highlight>
                <a:latin typeface="Courier New"/>
                <a:ea typeface="Courier New"/>
                <a:cs typeface="Courier New"/>
                <a:sym typeface="Courier New"/>
              </a:rPr>
              <a:t>VALUE1</a:t>
            </a:r>
            <a:r>
              <a:rPr lang="en-GB" sz="1150">
                <a:solidFill>
                  <a:srgbClr val="000000"/>
                </a:solidFill>
                <a:highlight>
                  <a:srgbClr val="FFFFFF"/>
                </a:highlight>
                <a:latin typeface="Courier New"/>
                <a:ea typeface="Courier New"/>
                <a:cs typeface="Courier New"/>
                <a:sym typeface="Courier New"/>
              </a:rPr>
              <a:t>..EnumType.</a:t>
            </a:r>
            <a:r>
              <a:rPr b="1" lang="en-GB" sz="1150">
                <a:solidFill>
                  <a:srgbClr val="660E7A"/>
                </a:solidFill>
                <a:highlight>
                  <a:srgbClr val="FFFFFF"/>
                </a:highlight>
                <a:latin typeface="Courier New"/>
                <a:ea typeface="Courier New"/>
                <a:cs typeface="Courier New"/>
                <a:sym typeface="Courier New"/>
              </a:rPr>
              <a:t>VALUE3 </a:t>
            </a:r>
            <a:r>
              <a:rPr lang="en-GB" sz="1150">
                <a:solidFill>
                  <a:srgbClr val="000000"/>
                </a:solidFill>
                <a:highlight>
                  <a:srgbClr val="FFFFFF"/>
                </a:highlight>
                <a:latin typeface="Courier New"/>
                <a:ea typeface="Courier New"/>
                <a:cs typeface="Courier New"/>
                <a:sym typeface="Courier New"/>
              </a:rPr>
              <a:t>-&gt; </a:t>
            </a:r>
            <a:r>
              <a:rPr i="1" lang="en-GB" sz="1150">
                <a:solidFill>
                  <a:srgbClr val="000000"/>
                </a:solidFill>
                <a:highlight>
                  <a:srgbClr val="FFFFFF"/>
                </a:highlight>
                <a:latin typeface="Courier New"/>
                <a:ea typeface="Courier New"/>
                <a:cs typeface="Courier New"/>
                <a:sym typeface="Courier New"/>
              </a:rPr>
              <a:t>TODO</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"within enum range"</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any == </a:t>
            </a:r>
            <a:r>
              <a:rPr b="1" lang="en-GB" sz="1150">
                <a:solidFill>
                  <a:srgbClr val="008000"/>
                </a:solidFill>
                <a:highlight>
                  <a:srgbClr val="FFFFFF"/>
                </a:highlight>
                <a:latin typeface="Courier New"/>
                <a:ea typeface="Courier New"/>
                <a:cs typeface="Courier New"/>
                <a:sym typeface="Courier New"/>
              </a:rPr>
              <a:t>"someValue" </a:t>
            </a:r>
            <a:r>
              <a:rPr lang="en-GB" sz="1150">
                <a:solidFill>
                  <a:srgbClr val="000000"/>
                </a:solidFill>
                <a:highlight>
                  <a:srgbClr val="FFFFFF"/>
                </a:highlight>
                <a:latin typeface="Courier New"/>
                <a:ea typeface="Courier New"/>
                <a:cs typeface="Courier New"/>
                <a:sym typeface="Courier New"/>
              </a:rPr>
              <a:t>|| any == </a:t>
            </a:r>
            <a:r>
              <a:rPr b="1" lang="en-GB" sz="1150">
                <a:solidFill>
                  <a:srgbClr val="008000"/>
                </a:solidFill>
                <a:highlight>
                  <a:srgbClr val="FFFFFF"/>
                </a:highlight>
                <a:latin typeface="Courier New"/>
                <a:ea typeface="Courier New"/>
                <a:cs typeface="Courier New"/>
                <a:sym typeface="Courier New"/>
              </a:rPr>
              <a:t>"otherValue" </a:t>
            </a:r>
            <a:r>
              <a:rPr lang="en-GB" sz="1150">
                <a:solidFill>
                  <a:srgbClr val="000000"/>
                </a:solidFill>
                <a:highlight>
                  <a:srgbClr val="FFFFFF"/>
                </a:highlight>
                <a:latin typeface="Courier New"/>
                <a:ea typeface="Courier New"/>
                <a:cs typeface="Courier New"/>
                <a:sym typeface="Courier New"/>
              </a:rPr>
              <a:t>-&gt; </a:t>
            </a:r>
            <a:r>
              <a:rPr i="1" lang="en-GB" sz="1150">
                <a:solidFill>
                  <a:srgbClr val="000000"/>
                </a:solidFill>
                <a:highlight>
                  <a:srgbClr val="FFFFFF"/>
                </a:highlight>
                <a:latin typeface="Courier New"/>
                <a:ea typeface="Courier New"/>
                <a:cs typeface="Courier New"/>
                <a:sym typeface="Courier New"/>
              </a:rPr>
              <a:t>TODO</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"conditions"</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is </a:t>
            </a:r>
            <a:r>
              <a:rPr lang="en-GB" sz="1150">
                <a:solidFill>
                  <a:srgbClr val="000000"/>
                </a:solidFill>
                <a:highlight>
                  <a:srgbClr val="FFFFFF"/>
                </a:highlight>
                <a:latin typeface="Courier New"/>
                <a:ea typeface="Courier New"/>
                <a:cs typeface="Courier New"/>
                <a:sym typeface="Courier New"/>
              </a:rPr>
              <a:t>SealedClass -&gt; </a:t>
            </a:r>
            <a:r>
              <a:rPr i="1" lang="en-GB" sz="1150">
                <a:solidFill>
                  <a:srgbClr val="000000"/>
                </a:solidFill>
                <a:highlight>
                  <a:srgbClr val="FFFFFF"/>
                </a:highlight>
                <a:latin typeface="Courier New"/>
                <a:ea typeface="Courier New"/>
                <a:cs typeface="Courier New"/>
                <a:sym typeface="Courier New"/>
              </a:rPr>
              <a:t>TODO</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"sealed classes (i.e. pattern matcher objects"</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in </a:t>
            </a:r>
            <a:r>
              <a:rPr lang="en-GB" sz="1150">
                <a:solidFill>
                  <a:srgbClr val="000000"/>
                </a:solidFill>
                <a:highlight>
                  <a:srgbClr val="FFFFFF"/>
                </a:highlight>
                <a:latin typeface="Courier New"/>
                <a:ea typeface="Courier New"/>
                <a:cs typeface="Courier New"/>
                <a:sym typeface="Courier New"/>
              </a:rPr>
              <a:t>Regex(</a:t>
            </a:r>
            <a:r>
              <a:rPr b="1" lang="en-GB" sz="1150">
                <a:solidFill>
                  <a:srgbClr val="008000"/>
                </a:solidFill>
                <a:highlight>
                  <a:srgbClr val="FFFFFF"/>
                </a:highlight>
                <a:latin typeface="Courier New"/>
                <a:ea typeface="Courier New"/>
                <a:cs typeface="Courier New"/>
                <a:sym typeface="Courier New"/>
              </a:rPr>
              <a:t>"[0-9]"</a:t>
            </a:r>
            <a:r>
              <a:rPr lang="en-GB" sz="1150">
                <a:solidFill>
                  <a:srgbClr val="000000"/>
                </a:solidFill>
                <a:highlight>
                  <a:srgbClr val="FFFFFF"/>
                </a:highlight>
                <a:latin typeface="Courier New"/>
                <a:ea typeface="Courier New"/>
                <a:cs typeface="Courier New"/>
                <a:sym typeface="Courier New"/>
              </a:rPr>
              <a:t>) -&gt; </a:t>
            </a:r>
            <a:r>
              <a:rPr i="1" lang="en-GB" sz="1150">
                <a:solidFill>
                  <a:srgbClr val="000000"/>
                </a:solidFill>
                <a:highlight>
                  <a:srgbClr val="FFFFFF"/>
                </a:highlight>
                <a:latin typeface="Courier New"/>
                <a:ea typeface="Courier New"/>
                <a:cs typeface="Courier New"/>
                <a:sym typeface="Courier New"/>
              </a:rPr>
              <a:t>TODO</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"any type with overloaded operator 'contains'"</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br>
              <a:rPr lang="en-GB" sz="1150">
                <a:solidFill>
                  <a:srgbClr val="000000"/>
                </a:solidFill>
                <a:highlight>
                  <a:srgbClr val="FFFFFF"/>
                </a:highlight>
                <a:latin typeface="Courier New"/>
                <a:ea typeface="Courier New"/>
                <a:cs typeface="Courier New"/>
                <a:sym typeface="Courier New"/>
              </a:rPr>
            </a:br>
            <a:r>
              <a:rPr i="1" lang="en-GB" sz="1150">
                <a:solidFill>
                  <a:srgbClr val="808080"/>
                </a:solidFill>
                <a:highlight>
                  <a:srgbClr val="FFFFFF"/>
                </a:highlight>
                <a:latin typeface="Courier New"/>
                <a:ea typeface="Courier New"/>
                <a:cs typeface="Courier New"/>
                <a:sym typeface="Courier New"/>
              </a:rPr>
              <a:t>//Note: </a:t>
            </a:r>
            <a:r>
              <a:rPr b="1" i="1" lang="en-GB" sz="1150">
                <a:solidFill>
                  <a:srgbClr val="0073BF"/>
                </a:solidFill>
                <a:highlight>
                  <a:srgbClr val="FFFFFF"/>
                </a:highlight>
                <a:latin typeface="Courier New"/>
                <a:ea typeface="Courier New"/>
                <a:cs typeface="Courier New"/>
                <a:sym typeface="Courier New"/>
              </a:rPr>
              <a:t>TODO is a built-in function returning Nothing</a:t>
            </a:r>
            <a:endParaRPr sz="1150">
              <a:solidFill>
                <a:srgbClr val="000000"/>
              </a:solidFill>
              <a:highlight>
                <a:srgbClr val="FFFFFF"/>
              </a:highlight>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47"/>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Nothing</a:t>
            </a:r>
            <a:endParaRPr/>
          </a:p>
        </p:txBody>
      </p:sp>
      <p:sp>
        <p:nvSpPr>
          <p:cNvPr id="368" name="Google Shape;368;p47"/>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latin typeface="Courier New"/>
                <a:ea typeface="Courier New"/>
                <a:cs typeface="Courier New"/>
                <a:sym typeface="Courier New"/>
              </a:rPr>
              <a:t>Void</a:t>
            </a:r>
            <a:r>
              <a:rPr lang="en-GB"/>
              <a:t> is a Java wrapper for </a:t>
            </a:r>
            <a:r>
              <a:rPr lang="en-GB">
                <a:latin typeface="Courier New"/>
                <a:ea typeface="Courier New"/>
                <a:cs typeface="Courier New"/>
                <a:sym typeface="Courier New"/>
              </a:rPr>
              <a:t>void</a:t>
            </a:r>
            <a:r>
              <a:rPr lang="en-GB"/>
              <a:t>. It can be referenced from Kotlin but shouldn’t.</a:t>
            </a:r>
            <a:br>
              <a:rPr lang="en-GB"/>
            </a:b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foo(): Void? = </a:t>
            </a:r>
            <a:r>
              <a:rPr b="1" lang="en-GB" sz="1150">
                <a:solidFill>
                  <a:srgbClr val="000080"/>
                </a:solidFill>
                <a:highlight>
                  <a:srgbClr val="FFFFFF"/>
                </a:highlight>
                <a:latin typeface="Courier New"/>
                <a:ea typeface="Courier New"/>
                <a:cs typeface="Courier New"/>
                <a:sym typeface="Courier New"/>
              </a:rPr>
              <a:t>null</a:t>
            </a:r>
            <a:br>
              <a:rPr lang="en-GB"/>
            </a:br>
            <a:endParaRPr/>
          </a:p>
          <a:p>
            <a:pPr indent="-311150" lvl="0" marL="457200" rtl="0" algn="l">
              <a:spcBef>
                <a:spcPts val="0"/>
              </a:spcBef>
              <a:spcAft>
                <a:spcPts val="0"/>
              </a:spcAft>
              <a:buSzPts val="1300"/>
              <a:buChar char="-"/>
            </a:pPr>
            <a:r>
              <a:rPr lang="en-GB">
                <a:latin typeface="Courier New"/>
                <a:ea typeface="Courier New"/>
                <a:cs typeface="Courier New"/>
                <a:sym typeface="Courier New"/>
              </a:rPr>
              <a:t>Unit</a:t>
            </a:r>
            <a:r>
              <a:rPr lang="en-GB"/>
              <a:t> is the Kotlin’s equivalent of “no return anything” (</a:t>
            </a:r>
            <a:r>
              <a:rPr lang="en-GB">
                <a:latin typeface="Courier New"/>
                <a:ea typeface="Courier New"/>
                <a:cs typeface="Courier New"/>
                <a:sym typeface="Courier New"/>
              </a:rPr>
              <a:t>void</a:t>
            </a:r>
            <a:r>
              <a:rPr lang="en-GB"/>
              <a:t>)</a:t>
            </a:r>
            <a:br>
              <a:rPr lang="en-GB"/>
            </a:b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foo(): Unit = </a:t>
            </a:r>
            <a:r>
              <a:rPr i="1" lang="en-GB" sz="1150">
                <a:solidFill>
                  <a:srgbClr val="000000"/>
                </a:solidFill>
                <a:highlight>
                  <a:srgbClr val="FFFFFF"/>
                </a:highlight>
                <a:latin typeface="Courier New"/>
                <a:ea typeface="Courier New"/>
                <a:cs typeface="Courier New"/>
                <a:sym typeface="Courier New"/>
              </a:rPr>
              <a:t>print</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"foo"</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foo = foo() </a:t>
            </a:r>
            <a:r>
              <a:rPr i="1" lang="en-GB" sz="1150">
                <a:solidFill>
                  <a:srgbClr val="808080"/>
                </a:solidFill>
                <a:highlight>
                  <a:srgbClr val="FFFFFF"/>
                </a:highlight>
                <a:latin typeface="Courier New"/>
                <a:ea typeface="Courier New"/>
                <a:cs typeface="Courier New"/>
                <a:sym typeface="Courier New"/>
              </a:rPr>
              <a:t>//foo</a:t>
            </a:r>
            <a:br>
              <a:rPr i="1" lang="en-GB" sz="1150">
                <a:solidFill>
                  <a:srgbClr val="808080"/>
                </a:solidFill>
                <a:highlight>
                  <a:srgbClr val="FFFFFF"/>
                </a:highlight>
                <a:latin typeface="Courier New"/>
                <a:ea typeface="Courier New"/>
                <a:cs typeface="Courier New"/>
                <a:sym typeface="Courier New"/>
              </a:rPr>
            </a:br>
            <a:r>
              <a:rPr i="1" lang="en-GB" sz="1150">
                <a:solidFill>
                  <a:srgbClr val="000000"/>
                </a:solidFill>
                <a:highlight>
                  <a:srgbClr val="FFFFFF"/>
                </a:highlight>
                <a:latin typeface="Courier New"/>
                <a:ea typeface="Courier New"/>
                <a:cs typeface="Courier New"/>
                <a:sym typeface="Courier New"/>
              </a:rPr>
              <a:t>print</a:t>
            </a:r>
            <a:r>
              <a:rPr lang="en-GB" sz="1150">
                <a:solidFill>
                  <a:srgbClr val="000000"/>
                </a:solidFill>
                <a:highlight>
                  <a:srgbClr val="FFFFFF"/>
                </a:highlight>
                <a:latin typeface="Courier New"/>
                <a:ea typeface="Courier New"/>
                <a:cs typeface="Courier New"/>
                <a:sym typeface="Courier New"/>
              </a:rPr>
              <a:t>(foo) </a:t>
            </a:r>
            <a:r>
              <a:rPr i="1" lang="en-GB" sz="1150">
                <a:solidFill>
                  <a:srgbClr val="808080"/>
                </a:solidFill>
                <a:highlight>
                  <a:srgbClr val="FFFFFF"/>
                </a:highlight>
                <a:latin typeface="Courier New"/>
                <a:ea typeface="Courier New"/>
                <a:cs typeface="Courier New"/>
                <a:sym typeface="Courier New"/>
              </a:rPr>
              <a:t>//kotlin.Unit</a:t>
            </a:r>
            <a:br>
              <a:rPr i="1" lang="en-GB" sz="1150">
                <a:solidFill>
                  <a:srgbClr val="808080"/>
                </a:solidFill>
                <a:highlight>
                  <a:srgbClr val="FFFFFF"/>
                </a:highlight>
                <a:latin typeface="Courier New"/>
                <a:ea typeface="Courier New"/>
                <a:cs typeface="Courier New"/>
                <a:sym typeface="Courier New"/>
              </a:rPr>
            </a:br>
            <a:endParaRPr i="1" sz="1150">
              <a:solidFill>
                <a:srgbClr val="80808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latin typeface="Courier New"/>
                <a:ea typeface="Courier New"/>
                <a:cs typeface="Courier New"/>
                <a:sym typeface="Courier New"/>
              </a:rPr>
              <a:t>Nothing </a:t>
            </a:r>
            <a:r>
              <a:rPr lang="en-GB"/>
              <a:t>means function doesn’t return any value, not even </a:t>
            </a:r>
            <a:r>
              <a:rPr lang="en-GB">
                <a:latin typeface="Courier New"/>
                <a:ea typeface="Courier New"/>
                <a:cs typeface="Courier New"/>
                <a:sym typeface="Courier New"/>
              </a:rPr>
              <a:t>Unit</a:t>
            </a:r>
            <a:br>
              <a:rPr lang="en-GB"/>
            </a:b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throwException(): Nothing = </a:t>
            </a:r>
            <a:r>
              <a:rPr b="1" lang="en-GB" sz="1150">
                <a:solidFill>
                  <a:srgbClr val="000080"/>
                </a:solidFill>
                <a:highlight>
                  <a:srgbClr val="FFFFFF"/>
                </a:highlight>
                <a:latin typeface="Courier New"/>
                <a:ea typeface="Courier New"/>
                <a:cs typeface="Courier New"/>
                <a:sym typeface="Courier New"/>
              </a:rPr>
              <a:t>throw </a:t>
            </a:r>
            <a:r>
              <a:rPr lang="en-GB" sz="1150">
                <a:solidFill>
                  <a:srgbClr val="000000"/>
                </a:solidFill>
                <a:highlight>
                  <a:srgbClr val="FFFFFF"/>
                </a:highlight>
                <a:latin typeface="Courier New"/>
                <a:ea typeface="Courier New"/>
                <a:cs typeface="Courier New"/>
                <a:sym typeface="Courier New"/>
              </a:rPr>
              <a:t>IllegalArgumentException()</a:t>
            </a:r>
            <a:endParaRPr sz="1150">
              <a:solidFill>
                <a:srgbClr val="000000"/>
              </a:solidFill>
              <a:highlight>
                <a:srgbClr val="FFFFFF"/>
              </a:highlight>
              <a:latin typeface="Courier New"/>
              <a:ea typeface="Courier New"/>
              <a:cs typeface="Courier New"/>
              <a:sym typeface="Courier New"/>
            </a:endParaRPr>
          </a:p>
          <a:p>
            <a:pPr indent="0" lvl="0" marL="457200" rtl="0" algn="l">
              <a:spcBef>
                <a:spcPts val="1600"/>
              </a:spcBef>
              <a:spcAft>
                <a:spcPts val="0"/>
              </a:spcAft>
              <a:buNone/>
            </a:pP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foo(): String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throwException()</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return </a:t>
            </a:r>
            <a:r>
              <a:rPr lang="en-GB" sz="1150">
                <a:solidFill>
                  <a:srgbClr val="000000"/>
                </a:solidFill>
                <a:highlight>
                  <a:srgbClr val="FFFFFF"/>
                </a:highlight>
                <a:latin typeface="Courier New"/>
                <a:ea typeface="Courier New"/>
                <a:cs typeface="Courier New"/>
                <a:sym typeface="Courier New"/>
              </a:rPr>
              <a:t>person.</a:t>
            </a:r>
            <a:r>
              <a:rPr i="1" lang="en-GB" sz="1150">
                <a:solidFill>
                  <a:srgbClr val="660E7A"/>
                </a:solidFill>
                <a:highlight>
                  <a:srgbClr val="FFFFFF"/>
                </a:highlight>
                <a:latin typeface="Courier New"/>
                <a:ea typeface="Courier New"/>
                <a:cs typeface="Courier New"/>
                <a:sym typeface="Courier New"/>
              </a:rPr>
              <a:t>name</a:t>
            </a:r>
            <a:r>
              <a:rPr b="1" lang="en-GB" sz="1150">
                <a:solidFill>
                  <a:srgbClr val="008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 Compiler warns that this is unreachable code</a:t>
            </a:r>
            <a:br>
              <a:rPr i="1" lang="en-GB" sz="1150">
                <a:solidFill>
                  <a:srgbClr val="80808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457200" rtl="0" algn="l">
              <a:spcBef>
                <a:spcPts val="1600"/>
              </a:spcBef>
              <a:spcAft>
                <a:spcPts val="0"/>
              </a:spcAft>
              <a:buNone/>
            </a:pP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bar(): String = person.</a:t>
            </a:r>
            <a:r>
              <a:rPr i="1" lang="en-GB" sz="1150">
                <a:solidFill>
                  <a:srgbClr val="660E7A"/>
                </a:solidFill>
                <a:highlight>
                  <a:srgbClr val="FFFFFF"/>
                </a:highlight>
                <a:latin typeface="Courier New"/>
                <a:ea typeface="Courier New"/>
                <a:cs typeface="Courier New"/>
                <a:sym typeface="Courier New"/>
              </a:rPr>
              <a:t>name </a:t>
            </a:r>
            <a:r>
              <a:rPr lang="en-GB" sz="1150">
                <a:solidFill>
                  <a:srgbClr val="000000"/>
                </a:solidFill>
                <a:highlight>
                  <a:srgbClr val="FFFFFF"/>
                </a:highlight>
                <a:latin typeface="Courier New"/>
                <a:ea typeface="Courier New"/>
                <a:cs typeface="Courier New"/>
                <a:sym typeface="Courier New"/>
              </a:rPr>
              <a:t>?: throwException()</a:t>
            </a:r>
            <a:endParaRPr sz="1150">
              <a:solidFill>
                <a:srgbClr val="000000"/>
              </a:solidFill>
              <a:highlight>
                <a:srgbClr val="FFFFFF"/>
              </a:highlight>
              <a:latin typeface="Courier New"/>
              <a:ea typeface="Courier New"/>
              <a:cs typeface="Courier New"/>
              <a:sym typeface="Courier New"/>
            </a:endParaRPr>
          </a:p>
          <a:p>
            <a:pPr indent="0" lvl="0" marL="45720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48"/>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Nothing</a:t>
            </a:r>
            <a:endParaRPr/>
          </a:p>
        </p:txBody>
      </p:sp>
      <p:pic>
        <p:nvPicPr>
          <p:cNvPr id="374" name="Google Shape;374;p48"/>
          <p:cNvPicPr preferRelativeResize="0"/>
          <p:nvPr/>
        </p:nvPicPr>
        <p:blipFill>
          <a:blip r:embed="rId3">
            <a:alphaModFix/>
          </a:blip>
          <a:stretch>
            <a:fillRect/>
          </a:stretch>
        </p:blipFill>
        <p:spPr>
          <a:xfrm>
            <a:off x="1841150" y="652839"/>
            <a:ext cx="5461693" cy="4100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49"/>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Delegation</a:t>
            </a:r>
            <a:endParaRPr/>
          </a:p>
        </p:txBody>
      </p:sp>
      <p:sp>
        <p:nvSpPr>
          <p:cNvPr id="380" name="Google Shape;380;p49"/>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“composition over inheritance” …  but it hurts in Java</a:t>
            </a:r>
            <a:br>
              <a:rPr lang="en-GB"/>
            </a:br>
            <a:endParaRPr/>
          </a:p>
          <a:p>
            <a:pPr indent="-311150" lvl="0" marL="457200" rtl="0" algn="l">
              <a:spcBef>
                <a:spcPts val="0"/>
              </a:spcBef>
              <a:spcAft>
                <a:spcPts val="0"/>
              </a:spcAft>
              <a:buSzPts val="1300"/>
              <a:buChar char="-"/>
            </a:pPr>
            <a:r>
              <a:rPr lang="en-GB"/>
              <a:t>Kotlin allows easy delegation using </a:t>
            </a:r>
            <a:r>
              <a:rPr lang="en-GB">
                <a:latin typeface="Courier New"/>
                <a:ea typeface="Courier New"/>
                <a:cs typeface="Courier New"/>
                <a:sym typeface="Courier New"/>
              </a:rPr>
              <a:t>by</a:t>
            </a:r>
            <a:br>
              <a:rPr lang="en-GB"/>
            </a:br>
            <a:r>
              <a:rPr b="1" lang="en-GB" sz="1150">
                <a:solidFill>
                  <a:srgbClr val="000080"/>
                </a:solidFill>
                <a:highlight>
                  <a:srgbClr val="FFFFFF"/>
                </a:highlight>
                <a:latin typeface="Courier New"/>
                <a:ea typeface="Courier New"/>
                <a:cs typeface="Courier New"/>
                <a:sym typeface="Courier New"/>
              </a:rPr>
              <a:t>interface </a:t>
            </a:r>
            <a:r>
              <a:rPr lang="en-GB" sz="1150">
                <a:solidFill>
                  <a:srgbClr val="000000"/>
                </a:solidFill>
                <a:highlight>
                  <a:srgbClr val="FFFFFF"/>
                </a:highlight>
                <a:latin typeface="Courier New"/>
                <a:ea typeface="Courier New"/>
                <a:cs typeface="Courier New"/>
                <a:sym typeface="Courier New"/>
              </a:rPr>
              <a:t>Shape { </a:t>
            </a: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getShape(): String }</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interface </a:t>
            </a:r>
            <a:r>
              <a:rPr lang="en-GB" sz="1150">
                <a:solidFill>
                  <a:srgbClr val="000000"/>
                </a:solidFill>
                <a:highlight>
                  <a:srgbClr val="FFFFFF"/>
                </a:highlight>
                <a:latin typeface="Courier New"/>
                <a:ea typeface="Courier New"/>
                <a:cs typeface="Courier New"/>
                <a:sym typeface="Courier New"/>
              </a:rPr>
              <a:t>Color { </a:t>
            </a: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getColor(): String }</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class </a:t>
            </a:r>
            <a:r>
              <a:rPr lang="en-GB" sz="1150">
                <a:solidFill>
                  <a:srgbClr val="000000"/>
                </a:solidFill>
                <a:highlight>
                  <a:srgbClr val="FFFFFF"/>
                </a:highlight>
                <a:latin typeface="Courier New"/>
                <a:ea typeface="Courier New"/>
                <a:cs typeface="Courier New"/>
                <a:sym typeface="Courier New"/>
              </a:rPr>
              <a:t>Triangle: Shape { </a:t>
            </a:r>
            <a:r>
              <a:rPr b="1" lang="en-GB" sz="1150">
                <a:solidFill>
                  <a:srgbClr val="000080"/>
                </a:solidFill>
                <a:highlight>
                  <a:srgbClr val="FFFFFF"/>
                </a:highlight>
                <a:latin typeface="Courier New"/>
                <a:ea typeface="Courier New"/>
                <a:cs typeface="Courier New"/>
                <a:sym typeface="Courier New"/>
              </a:rPr>
              <a:t>override fun </a:t>
            </a:r>
            <a:r>
              <a:rPr lang="en-GB" sz="1150">
                <a:solidFill>
                  <a:srgbClr val="000000"/>
                </a:solidFill>
                <a:highlight>
                  <a:srgbClr val="FFFFFF"/>
                </a:highlight>
                <a:latin typeface="Courier New"/>
                <a:ea typeface="Courier New"/>
                <a:cs typeface="Courier New"/>
                <a:sym typeface="Courier New"/>
              </a:rPr>
              <a:t>getShape() = </a:t>
            </a:r>
            <a:r>
              <a:rPr b="1" lang="en-GB" sz="1150">
                <a:solidFill>
                  <a:srgbClr val="008000"/>
                </a:solidFill>
                <a:highlight>
                  <a:srgbClr val="FFFFFF"/>
                </a:highlight>
                <a:latin typeface="Courier New"/>
                <a:ea typeface="Courier New"/>
                <a:cs typeface="Courier New"/>
                <a:sym typeface="Courier New"/>
              </a:rPr>
              <a:t>"triangle" </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class </a:t>
            </a:r>
            <a:r>
              <a:rPr lang="en-GB" sz="1150">
                <a:solidFill>
                  <a:srgbClr val="000000"/>
                </a:solidFill>
                <a:highlight>
                  <a:srgbClr val="FFFFFF"/>
                </a:highlight>
                <a:latin typeface="Courier New"/>
                <a:ea typeface="Courier New"/>
                <a:cs typeface="Courier New"/>
                <a:sym typeface="Courier New"/>
              </a:rPr>
              <a:t>Red: Color { </a:t>
            </a:r>
            <a:r>
              <a:rPr b="1" lang="en-GB" sz="1150">
                <a:solidFill>
                  <a:srgbClr val="000080"/>
                </a:solidFill>
                <a:highlight>
                  <a:srgbClr val="FFFFFF"/>
                </a:highlight>
                <a:latin typeface="Courier New"/>
                <a:ea typeface="Courier New"/>
                <a:cs typeface="Courier New"/>
                <a:sym typeface="Courier New"/>
              </a:rPr>
              <a:t>override fun </a:t>
            </a:r>
            <a:r>
              <a:rPr lang="en-GB" sz="1150">
                <a:solidFill>
                  <a:srgbClr val="000000"/>
                </a:solidFill>
                <a:highlight>
                  <a:srgbClr val="FFFFFF"/>
                </a:highlight>
                <a:latin typeface="Courier New"/>
                <a:ea typeface="Courier New"/>
                <a:cs typeface="Courier New"/>
                <a:sym typeface="Courier New"/>
              </a:rPr>
              <a:t>getColor() = </a:t>
            </a:r>
            <a:r>
              <a:rPr b="1" lang="en-GB" sz="1150">
                <a:solidFill>
                  <a:srgbClr val="008000"/>
                </a:solidFill>
                <a:highlight>
                  <a:srgbClr val="FFFFFF"/>
                </a:highlight>
                <a:latin typeface="Courier New"/>
                <a:ea typeface="Courier New"/>
                <a:cs typeface="Courier New"/>
                <a:sym typeface="Courier New"/>
              </a:rPr>
              <a:t>"red" </a:t>
            </a:r>
            <a:r>
              <a:rPr lang="en-GB"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457200" rtl="0" algn="l">
              <a:spcBef>
                <a:spcPts val="1600"/>
              </a:spcBef>
              <a:spcAft>
                <a:spcPts val="0"/>
              </a:spcAft>
              <a:buNone/>
            </a:pPr>
            <a:r>
              <a:rPr b="1" lang="en-GB" sz="1150">
                <a:solidFill>
                  <a:srgbClr val="000080"/>
                </a:solidFill>
                <a:highlight>
                  <a:srgbClr val="FFFFFF"/>
                </a:highlight>
                <a:latin typeface="Courier New"/>
                <a:ea typeface="Courier New"/>
                <a:cs typeface="Courier New"/>
                <a:sym typeface="Courier New"/>
              </a:rPr>
              <a:t>class </a:t>
            </a:r>
            <a:r>
              <a:rPr lang="en-GB" sz="1150">
                <a:solidFill>
                  <a:srgbClr val="000000"/>
                </a:solidFill>
                <a:highlight>
                  <a:srgbClr val="FFFFFF"/>
                </a:highlight>
                <a:latin typeface="Courier New"/>
                <a:ea typeface="Courier New"/>
                <a:cs typeface="Courier New"/>
                <a:sym typeface="Courier New"/>
              </a:rPr>
              <a:t>ColoredShape(color: Color, shape: Shape): Color </a:t>
            </a:r>
            <a:r>
              <a:rPr b="1" lang="en-GB" sz="1150">
                <a:solidFill>
                  <a:srgbClr val="000080"/>
                </a:solidFill>
                <a:highlight>
                  <a:srgbClr val="FFFFFF"/>
                </a:highlight>
                <a:latin typeface="Courier New"/>
                <a:ea typeface="Courier New"/>
                <a:cs typeface="Courier New"/>
                <a:sym typeface="Courier New"/>
              </a:rPr>
              <a:t>by </a:t>
            </a:r>
            <a:r>
              <a:rPr lang="en-GB" sz="1150">
                <a:solidFill>
                  <a:srgbClr val="000000"/>
                </a:solidFill>
                <a:highlight>
                  <a:srgbClr val="FFFFFF"/>
                </a:highlight>
                <a:latin typeface="Courier New"/>
                <a:ea typeface="Courier New"/>
                <a:cs typeface="Courier New"/>
                <a:sym typeface="Courier New"/>
              </a:rPr>
              <a:t>color, Shape </a:t>
            </a:r>
            <a:r>
              <a:rPr b="1" lang="en-GB" sz="1150">
                <a:solidFill>
                  <a:srgbClr val="000080"/>
                </a:solidFill>
                <a:highlight>
                  <a:srgbClr val="FFFFFF"/>
                </a:highlight>
                <a:latin typeface="Courier New"/>
                <a:ea typeface="Courier New"/>
                <a:cs typeface="Courier New"/>
                <a:sym typeface="Courier New"/>
              </a:rPr>
              <a:t>by </a:t>
            </a:r>
            <a:r>
              <a:rPr lang="en-GB" sz="1150">
                <a:solidFill>
                  <a:srgbClr val="000000"/>
                </a:solidFill>
                <a:highlight>
                  <a:srgbClr val="FFFFFF"/>
                </a:highlight>
                <a:latin typeface="Courier New"/>
                <a:ea typeface="Courier New"/>
                <a:cs typeface="Courier New"/>
                <a:sym typeface="Courier New"/>
              </a:rPr>
              <a:t>shape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show() { </a:t>
            </a:r>
            <a:r>
              <a:rPr i="1" lang="en-GB" sz="1150">
                <a:solidFill>
                  <a:srgbClr val="000000"/>
                </a:solidFill>
                <a:highlight>
                  <a:srgbClr val="FFFFFF"/>
                </a:highlight>
                <a:latin typeface="Courier New"/>
                <a:ea typeface="Courier New"/>
                <a:cs typeface="Courier New"/>
                <a:sym typeface="Courier New"/>
              </a:rPr>
              <a:t>print</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a:t>
            </a:r>
            <a:r>
              <a:rPr b="1" lang="en-GB" sz="1150">
                <a:solidFill>
                  <a:srgbClr val="000080"/>
                </a:solidFill>
                <a:highlight>
                  <a:srgbClr val="FFFFFF"/>
                </a:highlight>
                <a:latin typeface="Courier New"/>
                <a:ea typeface="Courier New"/>
                <a:cs typeface="Courier New"/>
                <a:sym typeface="Courier New"/>
              </a:rPr>
              <a:t>${this</a:t>
            </a:r>
            <a:r>
              <a:rPr lang="en-GB" sz="1150">
                <a:solidFill>
                  <a:srgbClr val="000000"/>
                </a:solidFill>
                <a:highlight>
                  <a:srgbClr val="FFFFFF"/>
                </a:highlight>
                <a:latin typeface="Courier New"/>
                <a:ea typeface="Courier New"/>
                <a:cs typeface="Courier New"/>
                <a:sym typeface="Courier New"/>
              </a:rPr>
              <a:t>.getColor()</a:t>
            </a:r>
            <a:r>
              <a:rPr b="1" lang="en-GB" sz="1150">
                <a:solidFill>
                  <a:srgbClr val="000080"/>
                </a:solidFill>
                <a:highlight>
                  <a:srgbClr val="FFFFFF"/>
                </a:highlight>
                <a:latin typeface="Courier New"/>
                <a:ea typeface="Courier New"/>
                <a:cs typeface="Courier New"/>
                <a:sym typeface="Courier New"/>
              </a:rPr>
              <a:t>} ${this</a:t>
            </a:r>
            <a:r>
              <a:rPr lang="en-GB" sz="1150">
                <a:solidFill>
                  <a:srgbClr val="000000"/>
                </a:solidFill>
                <a:highlight>
                  <a:srgbClr val="FFFFFF"/>
                </a:highlight>
                <a:latin typeface="Courier New"/>
                <a:ea typeface="Courier New"/>
                <a:cs typeface="Courier New"/>
                <a:sym typeface="Courier New"/>
              </a:rPr>
              <a:t>.getShape()</a:t>
            </a:r>
            <a:r>
              <a:rPr b="1" lang="en-GB" sz="1150">
                <a:solidFill>
                  <a:srgbClr val="00008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a:t>
            </a:r>
            <a:r>
              <a:rPr lang="en-GB" sz="1150">
                <a:solidFill>
                  <a:srgbClr val="000000"/>
                </a:solidFill>
                <a:highlight>
                  <a:srgbClr val="FFFFFF"/>
                </a:highlight>
                <a:latin typeface="Courier New"/>
                <a:ea typeface="Courier New"/>
                <a:cs typeface="Courier New"/>
                <a:sym typeface="Courier New"/>
              </a:rPr>
              <a:t>)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457200" rtl="0" algn="l">
              <a:spcBef>
                <a:spcPts val="1600"/>
              </a:spcBef>
              <a:spcAft>
                <a:spcPts val="1600"/>
              </a:spcAft>
              <a:buNone/>
            </a:pPr>
            <a:r>
              <a:rPr lang="en-GB" sz="1150">
                <a:solidFill>
                  <a:srgbClr val="000000"/>
                </a:solidFill>
                <a:highlight>
                  <a:srgbClr val="FFFFFF"/>
                </a:highlight>
                <a:latin typeface="Courier New"/>
                <a:ea typeface="Courier New"/>
                <a:cs typeface="Courier New"/>
                <a:sym typeface="Courier New"/>
              </a:rPr>
              <a:t>ColoredShape(Red(), Triangle()).show()</a:t>
            </a:r>
            <a:br>
              <a:rPr lang="en-GB" sz="1150">
                <a:solidFill>
                  <a:srgbClr val="000000"/>
                </a:solidFill>
                <a:highlight>
                  <a:srgbClr val="FFFFFF"/>
                </a:highlight>
                <a:latin typeface="Courier New"/>
                <a:ea typeface="Courier New"/>
                <a:cs typeface="Courier New"/>
                <a:sym typeface="Courier New"/>
              </a:rPr>
            </a:b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0"/>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Delegation</a:t>
            </a:r>
            <a:endParaRPr/>
          </a:p>
        </p:txBody>
      </p:sp>
      <p:sp>
        <p:nvSpPr>
          <p:cNvPr id="386" name="Google Shape;386;p50"/>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easy to use when need to use both Spring repository styles</a:t>
            </a:r>
            <a:endParaRPr/>
          </a:p>
          <a:p>
            <a:pPr indent="0" lvl="0" marL="457200" rtl="0" algn="l">
              <a:spcBef>
                <a:spcPts val="1600"/>
              </a:spcBef>
              <a:spcAft>
                <a:spcPts val="0"/>
              </a:spcAft>
              <a:buNone/>
            </a:pPr>
            <a:r>
              <a:rPr b="1" lang="en-GB" sz="1150">
                <a:solidFill>
                  <a:srgbClr val="000080"/>
                </a:solidFill>
                <a:highlight>
                  <a:srgbClr val="FFFFFF"/>
                </a:highlight>
                <a:latin typeface="Courier New"/>
                <a:ea typeface="Courier New"/>
                <a:cs typeface="Courier New"/>
                <a:sym typeface="Courier New"/>
              </a:rPr>
              <a:t>interface </a:t>
            </a:r>
            <a:r>
              <a:rPr lang="en-GB" sz="1150">
                <a:solidFill>
                  <a:srgbClr val="000000"/>
                </a:solidFill>
                <a:highlight>
                  <a:srgbClr val="FFFFFF"/>
                </a:highlight>
                <a:latin typeface="Courier New"/>
                <a:ea typeface="Courier New"/>
                <a:cs typeface="Courier New"/>
                <a:sym typeface="Courier New"/>
              </a:rPr>
              <a:t>SpringImplementedRepository : ReactiveMongoRepository&lt;Any, String&gt;</a:t>
            </a:r>
            <a:br>
              <a:rPr lang="en-GB" sz="1150">
                <a:solidFill>
                  <a:srgbClr val="000000"/>
                </a:solidFill>
                <a:highlight>
                  <a:srgbClr val="FFFFFF"/>
                </a:highlight>
                <a:latin typeface="Courier New"/>
                <a:ea typeface="Courier New"/>
                <a:cs typeface="Courier New"/>
                <a:sym typeface="Courier New"/>
              </a:rPr>
            </a:b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@Repository</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class </a:t>
            </a:r>
            <a:r>
              <a:rPr lang="en-GB" sz="1150">
                <a:solidFill>
                  <a:srgbClr val="000000"/>
                </a:solidFill>
                <a:highlight>
                  <a:srgbClr val="FFFFFF"/>
                </a:highlight>
                <a:latin typeface="Courier New"/>
                <a:ea typeface="Courier New"/>
                <a:cs typeface="Courier New"/>
                <a:sym typeface="Courier New"/>
              </a:rPr>
              <a:t>CustomMethodRepository(</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repository</a:t>
            </a:r>
            <a:r>
              <a:rPr lang="en-GB" sz="1150">
                <a:solidFill>
                  <a:srgbClr val="000000"/>
                </a:solidFill>
                <a:highlight>
                  <a:srgbClr val="FFFFFF"/>
                </a:highlight>
                <a:latin typeface="Courier New"/>
                <a:ea typeface="Courier New"/>
                <a:cs typeface="Courier New"/>
                <a:sym typeface="Courier New"/>
              </a:rPr>
              <a:t>: SpringImplementedRepository,</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mongoTemplate</a:t>
            </a:r>
            <a:r>
              <a:rPr lang="en-GB" sz="1150">
                <a:solidFill>
                  <a:srgbClr val="000000"/>
                </a:solidFill>
                <a:highlight>
                  <a:srgbClr val="FFFFFF"/>
                </a:highlight>
                <a:latin typeface="Courier New"/>
                <a:ea typeface="Courier New"/>
                <a:cs typeface="Courier New"/>
                <a:sym typeface="Courier New"/>
              </a:rPr>
              <a:t>: ReactiveMongoTemplate</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SpringImplementedRepository </a:t>
            </a:r>
            <a:r>
              <a:rPr b="1" lang="en-GB" sz="1150">
                <a:solidFill>
                  <a:srgbClr val="000080"/>
                </a:solidFill>
                <a:highlight>
                  <a:srgbClr val="FFFFFF"/>
                </a:highlight>
                <a:latin typeface="Courier New"/>
                <a:ea typeface="Courier New"/>
                <a:cs typeface="Courier New"/>
                <a:sym typeface="Courier New"/>
              </a:rPr>
              <a:t>by </a:t>
            </a:r>
            <a:r>
              <a:rPr lang="en-GB" sz="1150">
                <a:solidFill>
                  <a:srgbClr val="000000"/>
                </a:solidFill>
                <a:highlight>
                  <a:srgbClr val="FFFFFF"/>
                </a:highlight>
                <a:latin typeface="Courier New"/>
                <a:ea typeface="Courier New"/>
                <a:cs typeface="Courier New"/>
                <a:sym typeface="Courier New"/>
              </a:rPr>
              <a:t>repository {</a:t>
            </a:r>
            <a:br>
              <a:rPr lang="en-GB" sz="1150">
                <a:solidFill>
                  <a:srgbClr val="000000"/>
                </a:solidFill>
                <a:highlight>
                  <a:srgbClr val="FFFFFF"/>
                </a:highlight>
                <a:latin typeface="Courier New"/>
                <a:ea typeface="Courier New"/>
                <a:cs typeface="Courier New"/>
                <a:sym typeface="Courier New"/>
              </a:rPr>
            </a:b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findByCustomLogic(value: Any): Flux&lt;Any&gt; = </a:t>
            </a:r>
            <a:r>
              <a:rPr b="1" lang="en-GB" sz="1150">
                <a:solidFill>
                  <a:srgbClr val="660E7A"/>
                </a:solidFill>
                <a:highlight>
                  <a:srgbClr val="FFFFFF"/>
                </a:highlight>
                <a:latin typeface="Courier New"/>
                <a:ea typeface="Courier New"/>
                <a:cs typeface="Courier New"/>
                <a:sym typeface="Courier New"/>
              </a:rPr>
              <a:t>mongoTemplate</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45720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1"/>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Delegated properties</a:t>
            </a:r>
            <a:endParaRPr/>
          </a:p>
        </p:txBody>
      </p:sp>
      <p:sp>
        <p:nvSpPr>
          <p:cNvPr id="392" name="Google Shape;392;p51"/>
          <p:cNvSpPr txBox="1"/>
          <p:nvPr>
            <p:ph idx="1" type="body"/>
          </p:nvPr>
        </p:nvSpPr>
        <p:spPr>
          <a:xfrm>
            <a:off x="510700" y="738225"/>
            <a:ext cx="83127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operations on properties can be delegated as well</a:t>
            </a:r>
            <a:br>
              <a:rPr lang="en-GB"/>
            </a:br>
            <a:endParaRPr/>
          </a:p>
          <a:p>
            <a:pPr indent="-298450" lvl="1" marL="914400" rtl="0" algn="l">
              <a:spcBef>
                <a:spcPts val="0"/>
              </a:spcBef>
              <a:spcAft>
                <a:spcPts val="0"/>
              </a:spcAft>
              <a:buSzPts val="1100"/>
              <a:buChar char="-"/>
            </a:pPr>
            <a:r>
              <a:rPr lang="en-GB" sz="1200"/>
              <a:t>lazy computation and memoization</a:t>
            </a:r>
            <a:br>
              <a:rPr lang="en-GB" sz="1200"/>
            </a:b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lazyValue</a:t>
            </a: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by </a:t>
            </a:r>
            <a:r>
              <a:rPr i="1" lang="en-GB" sz="1150">
                <a:solidFill>
                  <a:srgbClr val="000000"/>
                </a:solidFill>
                <a:highlight>
                  <a:srgbClr val="FFFFFF"/>
                </a:highlight>
                <a:latin typeface="Courier New"/>
                <a:ea typeface="Courier New"/>
                <a:cs typeface="Courier New"/>
                <a:sym typeface="Courier New"/>
              </a:rPr>
              <a:t>lazy </a:t>
            </a:r>
            <a:r>
              <a:rPr b="1"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println</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"computed!"</a:t>
            </a:r>
            <a:r>
              <a:rPr lang="en-GB" sz="1150">
                <a:solidFill>
                  <a:srgbClr val="000000"/>
                </a:solidFill>
                <a:highlight>
                  <a:srgbClr val="FFFFFF"/>
                </a:highlight>
                <a:latin typeface="Courier New"/>
                <a:ea typeface="Courier New"/>
                <a:cs typeface="Courier New"/>
                <a:sym typeface="Courier New"/>
              </a:rPr>
              <a:t>);  </a:t>
            </a:r>
            <a:r>
              <a:rPr b="1" lang="en-GB" sz="1150">
                <a:solidFill>
                  <a:srgbClr val="008000"/>
                </a:solidFill>
                <a:highlight>
                  <a:srgbClr val="FFFFFF"/>
                </a:highlight>
                <a:latin typeface="Courier New"/>
                <a:ea typeface="Courier New"/>
                <a:cs typeface="Courier New"/>
                <a:sym typeface="Courier New"/>
              </a:rPr>
              <a:t>"Hello" </a:t>
            </a:r>
            <a:r>
              <a:rPr b="1" lang="en-GB" sz="1150">
                <a:solidFill>
                  <a:srgbClr val="000000"/>
                </a:solidFill>
                <a:highlight>
                  <a:srgbClr val="FFFFFF"/>
                </a:highlight>
                <a:latin typeface="Courier New"/>
                <a:ea typeface="Courier New"/>
                <a:cs typeface="Courier New"/>
                <a:sym typeface="Courier New"/>
              </a:rPr>
              <a:t>}</a:t>
            </a:r>
            <a:br>
              <a:rPr lang="en-GB"/>
            </a:br>
            <a:endParaRPr/>
          </a:p>
          <a:p>
            <a:pPr indent="-298450" lvl="1" marL="914400" rtl="0" algn="l">
              <a:spcBef>
                <a:spcPts val="0"/>
              </a:spcBef>
              <a:spcAft>
                <a:spcPts val="0"/>
              </a:spcAft>
              <a:buSzPts val="1100"/>
              <a:buChar char="-"/>
            </a:pPr>
            <a:r>
              <a:rPr lang="en-GB" sz="1200"/>
              <a:t>listening for a change of a property</a:t>
            </a:r>
            <a:br>
              <a:rPr lang="en-GB" sz="1200"/>
            </a:br>
            <a:r>
              <a:rPr b="1" lang="en-GB" sz="1150">
                <a:solidFill>
                  <a:srgbClr val="000080"/>
                </a:solidFill>
                <a:highlight>
                  <a:srgbClr val="FFFFFF"/>
                </a:highlight>
                <a:latin typeface="Courier New"/>
                <a:ea typeface="Courier New"/>
                <a:cs typeface="Courier New"/>
                <a:sym typeface="Courier New"/>
              </a:rPr>
              <a:t>var </a:t>
            </a:r>
            <a:r>
              <a:rPr b="1" lang="en-GB" sz="1150">
                <a:solidFill>
                  <a:srgbClr val="660E7A"/>
                </a:solidFill>
                <a:highlight>
                  <a:srgbClr val="FFFFFF"/>
                </a:highlight>
                <a:latin typeface="Courier New"/>
                <a:ea typeface="Courier New"/>
                <a:cs typeface="Courier New"/>
                <a:sym typeface="Courier New"/>
              </a:rPr>
              <a:t>name </a:t>
            </a:r>
            <a:r>
              <a:rPr b="1" lang="en-GB" sz="1150">
                <a:solidFill>
                  <a:srgbClr val="000080"/>
                </a:solidFill>
                <a:highlight>
                  <a:srgbClr val="FFFFFF"/>
                </a:highlight>
                <a:latin typeface="Courier New"/>
                <a:ea typeface="Courier New"/>
                <a:cs typeface="Courier New"/>
                <a:sym typeface="Courier New"/>
              </a:rPr>
              <a:t>by </a:t>
            </a:r>
            <a:r>
              <a:rPr lang="en-GB" sz="1150">
                <a:solidFill>
                  <a:srgbClr val="000000"/>
                </a:solidFill>
                <a:highlight>
                  <a:srgbClr val="FFFFFF"/>
                </a:highlight>
                <a:latin typeface="Courier New"/>
                <a:ea typeface="Courier New"/>
                <a:cs typeface="Courier New"/>
                <a:sym typeface="Courier New"/>
              </a:rPr>
              <a:t>observable(</a:t>
            </a:r>
            <a:r>
              <a:rPr b="1" lang="en-GB" sz="1150">
                <a:solidFill>
                  <a:srgbClr val="008000"/>
                </a:solidFill>
                <a:highlight>
                  <a:srgbClr val="FFFFFF"/>
                </a:highlight>
                <a:latin typeface="Courier New"/>
                <a:ea typeface="Courier New"/>
                <a:cs typeface="Courier New"/>
                <a:sym typeface="Courier New"/>
              </a:rPr>
              <a:t>"&lt;no name&gt;"</a:t>
            </a:r>
            <a:r>
              <a:rPr lang="en-GB" sz="1150">
                <a:solidFill>
                  <a:srgbClr val="000000"/>
                </a:solidFill>
                <a:highlight>
                  <a:srgbClr val="FFFFFF"/>
                </a:highlight>
                <a:latin typeface="Courier New"/>
                <a:ea typeface="Courier New"/>
                <a:cs typeface="Courier New"/>
                <a:sym typeface="Courier New"/>
              </a:rPr>
              <a:t>) </a:t>
            </a:r>
            <a:r>
              <a:rPr b="1" lang="en-GB" sz="1150">
                <a:solidFill>
                  <a:srgbClr val="000000"/>
                </a:solidFill>
                <a:highlight>
                  <a:srgbClr val="FFFFFF"/>
                </a:highlight>
                <a:latin typeface="Courier New"/>
                <a:ea typeface="Courier New"/>
                <a:cs typeface="Courier New"/>
                <a:sym typeface="Courier New"/>
              </a:rPr>
              <a:t>{ </a:t>
            </a:r>
            <a:r>
              <a:rPr lang="en-GB" sz="1150">
                <a:solidFill>
                  <a:srgbClr val="000000"/>
                </a:solidFill>
                <a:highlight>
                  <a:srgbClr val="FFFFFF"/>
                </a:highlight>
                <a:latin typeface="Courier New"/>
                <a:ea typeface="Courier New"/>
                <a:cs typeface="Courier New"/>
                <a:sym typeface="Courier New"/>
              </a:rPr>
              <a:t>prop, old, new </a:t>
            </a:r>
            <a:r>
              <a:rPr b="1" lang="en-GB" sz="1150">
                <a:solidFill>
                  <a:srgbClr val="000000"/>
                </a:solidFill>
                <a:highlight>
                  <a:srgbClr val="FFFFFF"/>
                </a:highlight>
                <a:latin typeface="Courier New"/>
                <a:ea typeface="Courier New"/>
                <a:cs typeface="Courier New"/>
                <a:sym typeface="Courier New"/>
              </a:rPr>
              <a:t>-&gt; </a:t>
            </a:r>
            <a:r>
              <a:rPr i="1" lang="en-GB" sz="1150">
                <a:solidFill>
                  <a:srgbClr val="000000"/>
                </a:solidFill>
                <a:highlight>
                  <a:srgbClr val="FFFFFF"/>
                </a:highlight>
                <a:latin typeface="Courier New"/>
                <a:ea typeface="Courier New"/>
                <a:cs typeface="Courier New"/>
                <a:sym typeface="Courier New"/>
              </a:rPr>
              <a:t>println</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a:t>
            </a:r>
            <a:r>
              <a:rPr b="1" lang="en-GB" sz="1150">
                <a:solidFill>
                  <a:srgbClr val="000080"/>
                </a:solidFill>
                <a:highlight>
                  <a:srgbClr val="FFFFFF"/>
                </a:highlight>
                <a:latin typeface="Courier New"/>
                <a:ea typeface="Courier New"/>
                <a:cs typeface="Courier New"/>
                <a:sym typeface="Courier New"/>
              </a:rPr>
              <a:t>$</a:t>
            </a:r>
            <a:r>
              <a:rPr lang="en-GB" sz="1150">
                <a:solidFill>
                  <a:srgbClr val="000000"/>
                </a:solidFill>
                <a:highlight>
                  <a:srgbClr val="FFFFFF"/>
                </a:highlight>
                <a:latin typeface="Courier New"/>
                <a:ea typeface="Courier New"/>
                <a:cs typeface="Courier New"/>
                <a:sym typeface="Courier New"/>
              </a:rPr>
              <a:t>old</a:t>
            </a:r>
            <a:r>
              <a:rPr b="1" lang="en-GB" sz="1150">
                <a:solidFill>
                  <a:srgbClr val="008000"/>
                </a:solidFill>
                <a:highlight>
                  <a:srgbClr val="FFFFFF"/>
                </a:highlight>
                <a:latin typeface="Courier New"/>
                <a:ea typeface="Courier New"/>
                <a:cs typeface="Courier New"/>
                <a:sym typeface="Courier New"/>
              </a:rPr>
              <a:t> -&gt; </a:t>
            </a:r>
            <a:r>
              <a:rPr b="1" lang="en-GB" sz="1150">
                <a:solidFill>
                  <a:srgbClr val="000080"/>
                </a:solidFill>
                <a:highlight>
                  <a:srgbClr val="FFFFFF"/>
                </a:highlight>
                <a:latin typeface="Courier New"/>
                <a:ea typeface="Courier New"/>
                <a:cs typeface="Courier New"/>
                <a:sym typeface="Courier New"/>
              </a:rPr>
              <a:t>$</a:t>
            </a:r>
            <a:r>
              <a:rPr lang="en-GB" sz="1150">
                <a:solidFill>
                  <a:srgbClr val="000000"/>
                </a:solidFill>
                <a:highlight>
                  <a:srgbClr val="FFFFFF"/>
                </a:highlight>
                <a:latin typeface="Courier New"/>
                <a:ea typeface="Courier New"/>
                <a:cs typeface="Courier New"/>
                <a:sym typeface="Courier New"/>
              </a:rPr>
              <a:t>new</a:t>
            </a:r>
            <a:r>
              <a:rPr b="1" lang="en-GB" sz="1150">
                <a:solidFill>
                  <a:srgbClr val="008000"/>
                </a:solidFill>
                <a:highlight>
                  <a:srgbClr val="FFFFFF"/>
                </a:highlight>
                <a:latin typeface="Courier New"/>
                <a:ea typeface="Courier New"/>
                <a:cs typeface="Courier New"/>
                <a:sym typeface="Courier New"/>
              </a:rPr>
              <a:t>"</a:t>
            </a:r>
            <a:r>
              <a:rPr lang="en-GB" sz="1150">
                <a:solidFill>
                  <a:srgbClr val="000000"/>
                </a:solidFill>
                <a:highlight>
                  <a:srgbClr val="FFFFFF"/>
                </a:highlight>
                <a:latin typeface="Courier New"/>
                <a:ea typeface="Courier New"/>
                <a:cs typeface="Courier New"/>
                <a:sym typeface="Courier New"/>
              </a:rPr>
              <a:t>) </a:t>
            </a: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endParaRPr b="1" sz="1150">
              <a:solidFill>
                <a:srgbClr val="000000"/>
              </a:solidFill>
              <a:highlight>
                <a:srgbClr val="FFFFFF"/>
              </a:highlight>
              <a:latin typeface="Courier New"/>
              <a:ea typeface="Courier New"/>
              <a:cs typeface="Courier New"/>
              <a:sym typeface="Courier New"/>
            </a:endParaRPr>
          </a:p>
          <a:p>
            <a:pPr indent="-298450" lvl="1" marL="914400" rtl="0" algn="l">
              <a:spcBef>
                <a:spcPts val="0"/>
              </a:spcBef>
              <a:spcAft>
                <a:spcPts val="0"/>
              </a:spcAft>
              <a:buSzPts val="1100"/>
              <a:buChar char="-"/>
            </a:pPr>
            <a:r>
              <a:rPr lang="en-GB" sz="1200"/>
              <a:t>storing properties in a map instead of separate fields</a:t>
            </a:r>
            <a:br>
              <a:rPr lang="en-GB" sz="1200"/>
            </a:br>
            <a:r>
              <a:rPr b="1" lang="en-GB" sz="1150">
                <a:solidFill>
                  <a:srgbClr val="000080"/>
                </a:solidFill>
                <a:highlight>
                  <a:srgbClr val="FFFFFF"/>
                </a:highlight>
                <a:latin typeface="Courier New"/>
                <a:ea typeface="Courier New"/>
                <a:cs typeface="Courier New"/>
                <a:sym typeface="Courier New"/>
              </a:rPr>
              <a:t>class </a:t>
            </a:r>
            <a:r>
              <a:rPr lang="en-GB" sz="1150">
                <a:solidFill>
                  <a:srgbClr val="000000"/>
                </a:solidFill>
                <a:highlight>
                  <a:srgbClr val="FFFFFF"/>
                </a:highlight>
                <a:latin typeface="Courier New"/>
                <a:ea typeface="Courier New"/>
                <a:cs typeface="Courier New"/>
                <a:sym typeface="Courier New"/>
              </a:rPr>
              <a:t>User(</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map</a:t>
            </a:r>
            <a:r>
              <a:rPr lang="en-GB" sz="1150">
                <a:solidFill>
                  <a:srgbClr val="000000"/>
                </a:solidFill>
                <a:highlight>
                  <a:srgbClr val="FFFFFF"/>
                </a:highlight>
                <a:latin typeface="Courier New"/>
                <a:ea typeface="Courier New"/>
                <a:cs typeface="Courier New"/>
                <a:sym typeface="Courier New"/>
              </a:rPr>
              <a:t>: Map&lt;String, Any?&gt;)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name</a:t>
            </a:r>
            <a:r>
              <a:rPr lang="en-GB" sz="1150">
                <a:solidFill>
                  <a:srgbClr val="000000"/>
                </a:solidFill>
                <a:highlight>
                  <a:srgbClr val="FFFFFF"/>
                </a:highlight>
                <a:latin typeface="Courier New"/>
                <a:ea typeface="Courier New"/>
                <a:cs typeface="Courier New"/>
                <a:sym typeface="Courier New"/>
              </a:rPr>
              <a:t>: String </a:t>
            </a:r>
            <a:r>
              <a:rPr b="1" lang="en-GB" sz="1150">
                <a:solidFill>
                  <a:srgbClr val="000080"/>
                </a:solidFill>
                <a:highlight>
                  <a:srgbClr val="FFFFFF"/>
                </a:highlight>
                <a:latin typeface="Courier New"/>
                <a:ea typeface="Courier New"/>
                <a:cs typeface="Courier New"/>
                <a:sym typeface="Courier New"/>
              </a:rPr>
              <a:t>by </a:t>
            </a:r>
            <a:r>
              <a:rPr b="1" lang="en-GB" sz="1150">
                <a:solidFill>
                  <a:srgbClr val="660E7A"/>
                </a:solidFill>
                <a:highlight>
                  <a:srgbClr val="FFFFFF"/>
                </a:highlight>
                <a:latin typeface="Courier New"/>
                <a:ea typeface="Courier New"/>
                <a:cs typeface="Courier New"/>
                <a:sym typeface="Courier New"/>
              </a:rPr>
              <a:t>map</a:t>
            </a:r>
            <a:br>
              <a:rPr b="1" lang="en-GB" sz="1150">
                <a:solidFill>
                  <a:srgbClr val="660E7A"/>
                </a:solidFill>
                <a:highlight>
                  <a:srgbClr val="FFFFFF"/>
                </a:highlight>
                <a:latin typeface="Courier New"/>
                <a:ea typeface="Courier New"/>
                <a:cs typeface="Courier New"/>
                <a:sym typeface="Courier New"/>
              </a:rPr>
            </a:br>
            <a:r>
              <a:rPr b="1" lang="en-GB" sz="1150">
                <a:solidFill>
                  <a:srgbClr val="660E7A"/>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age</a:t>
            </a:r>
            <a:r>
              <a:rPr lang="en-GB" sz="1150">
                <a:solidFill>
                  <a:srgbClr val="000000"/>
                </a:solidFill>
                <a:highlight>
                  <a:srgbClr val="FFFFFF"/>
                </a:highlight>
                <a:latin typeface="Courier New"/>
                <a:ea typeface="Courier New"/>
                <a:cs typeface="Courier New"/>
                <a:sym typeface="Courier New"/>
              </a:rPr>
              <a:t>: Int     </a:t>
            </a:r>
            <a:r>
              <a:rPr b="1" lang="en-GB" sz="1150">
                <a:solidFill>
                  <a:srgbClr val="000080"/>
                </a:solidFill>
                <a:highlight>
                  <a:srgbClr val="FFFFFF"/>
                </a:highlight>
                <a:latin typeface="Courier New"/>
                <a:ea typeface="Courier New"/>
                <a:cs typeface="Courier New"/>
                <a:sym typeface="Courier New"/>
              </a:rPr>
              <a:t>by </a:t>
            </a:r>
            <a:r>
              <a:rPr b="1" lang="en-GB" sz="1150">
                <a:solidFill>
                  <a:srgbClr val="660E7A"/>
                </a:solidFill>
                <a:highlight>
                  <a:srgbClr val="FFFFFF"/>
                </a:highlight>
                <a:latin typeface="Courier New"/>
                <a:ea typeface="Courier New"/>
                <a:cs typeface="Courier New"/>
                <a:sym typeface="Courier New"/>
              </a:rPr>
              <a:t>map</a:t>
            </a:r>
            <a:br>
              <a:rPr b="1" lang="en-GB" sz="1150">
                <a:solidFill>
                  <a:srgbClr val="660E7A"/>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user </a:t>
            </a:r>
            <a:r>
              <a:rPr lang="en-GB" sz="1150">
                <a:solidFill>
                  <a:srgbClr val="000000"/>
                </a:solidFill>
                <a:highlight>
                  <a:srgbClr val="FFFFFF"/>
                </a:highlight>
                <a:latin typeface="Courier New"/>
                <a:ea typeface="Courier New"/>
                <a:cs typeface="Courier New"/>
                <a:sym typeface="Courier New"/>
              </a:rPr>
              <a:t>= User(</a:t>
            </a:r>
            <a:r>
              <a:rPr i="1" lang="en-GB" sz="1150">
                <a:solidFill>
                  <a:srgbClr val="000000"/>
                </a:solidFill>
                <a:highlight>
                  <a:srgbClr val="FFFFFF"/>
                </a:highlight>
                <a:latin typeface="Courier New"/>
                <a:ea typeface="Courier New"/>
                <a:cs typeface="Courier New"/>
                <a:sym typeface="Courier New"/>
              </a:rPr>
              <a:t>mapOf</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"name" </a:t>
            </a:r>
            <a:r>
              <a:rPr i="1" lang="en-GB" sz="1150">
                <a:solidFill>
                  <a:srgbClr val="000000"/>
                </a:solidFill>
                <a:highlight>
                  <a:srgbClr val="FFFFFF"/>
                </a:highlight>
                <a:latin typeface="Courier New"/>
                <a:ea typeface="Courier New"/>
                <a:cs typeface="Courier New"/>
                <a:sym typeface="Courier New"/>
              </a:rPr>
              <a:t>to </a:t>
            </a:r>
            <a:r>
              <a:rPr b="1" lang="en-GB" sz="1150">
                <a:solidFill>
                  <a:srgbClr val="008000"/>
                </a:solidFill>
                <a:highlight>
                  <a:srgbClr val="FFFFFF"/>
                </a:highlight>
                <a:latin typeface="Courier New"/>
                <a:ea typeface="Courier New"/>
                <a:cs typeface="Courier New"/>
                <a:sym typeface="Courier New"/>
              </a:rPr>
              <a:t>"John Doe"</a:t>
            </a:r>
            <a:r>
              <a:rPr lang="en-GB" sz="1150">
                <a:solidFill>
                  <a:srgbClr val="000000"/>
                </a:solidFill>
                <a:highlight>
                  <a:srgbClr val="FFFFFF"/>
                </a:highlight>
                <a:latin typeface="Courier New"/>
                <a:ea typeface="Courier New"/>
                <a:cs typeface="Courier New"/>
                <a:sym typeface="Courier New"/>
              </a:rPr>
              <a:t>, </a:t>
            </a:r>
            <a:r>
              <a:rPr b="1" lang="en-GB" sz="1150">
                <a:solidFill>
                  <a:srgbClr val="008000"/>
                </a:solidFill>
                <a:highlight>
                  <a:srgbClr val="FFFFFF"/>
                </a:highlight>
                <a:latin typeface="Courier New"/>
                <a:ea typeface="Courier New"/>
                <a:cs typeface="Courier New"/>
                <a:sym typeface="Courier New"/>
              </a:rPr>
              <a:t>"age" </a:t>
            </a:r>
            <a:r>
              <a:rPr i="1" lang="en-GB" sz="1150">
                <a:solidFill>
                  <a:srgbClr val="000000"/>
                </a:solidFill>
                <a:highlight>
                  <a:srgbClr val="FFFFFF"/>
                </a:highlight>
                <a:latin typeface="Courier New"/>
                <a:ea typeface="Courier New"/>
                <a:cs typeface="Courier New"/>
                <a:sym typeface="Courier New"/>
              </a:rPr>
              <a:t>to </a:t>
            </a:r>
            <a:r>
              <a:rPr lang="en-GB" sz="1150">
                <a:solidFill>
                  <a:srgbClr val="0000FF"/>
                </a:solidFill>
                <a:highlight>
                  <a:srgbClr val="FFFFFF"/>
                </a:highlight>
                <a:latin typeface="Courier New"/>
                <a:ea typeface="Courier New"/>
                <a:cs typeface="Courier New"/>
                <a:sym typeface="Courier New"/>
              </a:rPr>
              <a:t>25</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endParaRPr sz="1150">
              <a:solidFill>
                <a:srgbClr val="00000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t>create custom delegates by implementing operators below</a:t>
            </a:r>
            <a:br>
              <a:rPr lang="en-GB"/>
            </a:br>
            <a:r>
              <a:rPr b="1" lang="en-GB" sz="1150">
                <a:solidFill>
                  <a:srgbClr val="000080"/>
                </a:solidFill>
                <a:highlight>
                  <a:srgbClr val="FFFFFF"/>
                </a:highlight>
                <a:latin typeface="Courier New"/>
                <a:ea typeface="Courier New"/>
                <a:cs typeface="Courier New"/>
                <a:sym typeface="Courier New"/>
              </a:rPr>
              <a:t>operator fun </a:t>
            </a:r>
            <a:r>
              <a:rPr lang="en-GB" sz="1150">
                <a:solidFill>
                  <a:srgbClr val="000000"/>
                </a:solidFill>
                <a:highlight>
                  <a:srgbClr val="FFFFFF"/>
                </a:highlight>
                <a:latin typeface="Courier New"/>
                <a:ea typeface="Courier New"/>
                <a:cs typeface="Courier New"/>
                <a:sym typeface="Courier New"/>
              </a:rPr>
              <a:t>getValue(thisRef: Any?, property: KProperty&lt;*&gt;): String {</a:t>
            </a:r>
            <a:r>
              <a:rPr i="1" lang="en-GB" sz="1150">
                <a:solidFill>
                  <a:srgbClr val="000000"/>
                </a:solidFill>
                <a:highlight>
                  <a:srgbClr val="FFFFFF"/>
                </a:highlight>
                <a:latin typeface="Courier New"/>
                <a:ea typeface="Courier New"/>
                <a:cs typeface="Courier New"/>
                <a:sym typeface="Courier New"/>
              </a:rPr>
              <a:t>...</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operator fun </a:t>
            </a:r>
            <a:r>
              <a:rPr lang="en-GB" sz="1150">
                <a:solidFill>
                  <a:srgbClr val="000000"/>
                </a:solidFill>
                <a:highlight>
                  <a:srgbClr val="FFFFFF"/>
                </a:highlight>
                <a:latin typeface="Courier New"/>
                <a:ea typeface="Courier New"/>
                <a:cs typeface="Courier New"/>
                <a:sym typeface="Courier New"/>
              </a:rPr>
              <a:t>setValue(thisRef: Any?, property: KProperty&lt;*&gt;, value: String) {...}</a:t>
            </a:r>
            <a:endParaRPr b="1" sz="1150">
              <a:solidFill>
                <a:srgbClr val="000080"/>
              </a:solidFill>
              <a:highlight>
                <a:srgbClr val="FFFFFF"/>
              </a:highlight>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52"/>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Higher-Order Functions and Lambdas</a:t>
            </a:r>
            <a:endParaRPr/>
          </a:p>
        </p:txBody>
      </p:sp>
      <p:sp>
        <p:nvSpPr>
          <p:cNvPr id="398" name="Google Shape;398;p52"/>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functions are first-class, so they can be stored in variables, passed as arguments and returned</a:t>
            </a:r>
            <a:endParaRPr/>
          </a:p>
          <a:p>
            <a:pPr indent="-311150" lvl="0" marL="457200" rtl="0" algn="l">
              <a:spcBef>
                <a:spcPts val="0"/>
              </a:spcBef>
              <a:spcAft>
                <a:spcPts val="0"/>
              </a:spcAft>
              <a:buSzPts val="1300"/>
              <a:buChar char="-"/>
            </a:pPr>
            <a:r>
              <a:rPr lang="en-GB"/>
              <a:t>the format is: </a:t>
            </a:r>
            <a:r>
              <a:rPr lang="en-GB">
                <a:latin typeface="Courier New"/>
                <a:ea typeface="Courier New"/>
                <a:cs typeface="Courier New"/>
                <a:sym typeface="Courier New"/>
              </a:rPr>
              <a:t>(InputType1, InputType2) -&gt; OutputType</a:t>
            </a:r>
            <a:endParaRPr/>
          </a:p>
          <a:p>
            <a:pPr indent="-311150" lvl="0" marL="457200" rtl="0" algn="l">
              <a:spcBef>
                <a:spcPts val="0"/>
              </a:spcBef>
              <a:spcAft>
                <a:spcPts val="0"/>
              </a:spcAft>
              <a:buSzPts val="1300"/>
              <a:buChar char="-"/>
            </a:pPr>
            <a:r>
              <a:rPr lang="en-GB"/>
              <a:t>parameter types are optional: </a:t>
            </a:r>
            <a:r>
              <a:rPr lang="en-GB">
                <a:latin typeface="Courier New"/>
                <a:ea typeface="Courier New"/>
                <a:cs typeface="Courier New"/>
                <a:sym typeface="Courier New"/>
              </a:rPr>
              <a:t>() -&gt; OutputType</a:t>
            </a:r>
            <a:endParaRPr>
              <a:latin typeface="Courier New"/>
              <a:ea typeface="Courier New"/>
              <a:cs typeface="Courier New"/>
              <a:sym typeface="Courier New"/>
            </a:endParaRPr>
          </a:p>
          <a:p>
            <a:pPr indent="-311150" lvl="0" marL="457200" rtl="0" algn="l">
              <a:spcBef>
                <a:spcPts val="0"/>
              </a:spcBef>
              <a:spcAft>
                <a:spcPts val="0"/>
              </a:spcAft>
              <a:buSzPts val="1300"/>
              <a:buChar char="-"/>
            </a:pPr>
            <a:r>
              <a:rPr lang="en-GB"/>
              <a:t>can have a receiver type: </a:t>
            </a:r>
            <a:r>
              <a:rPr lang="en-GB">
                <a:latin typeface="Courier New"/>
                <a:ea typeface="Courier New"/>
                <a:cs typeface="Courier New"/>
                <a:sym typeface="Courier New"/>
              </a:rPr>
              <a:t>ReceiverType.(InputType1) -&gt; OutputType</a:t>
            </a:r>
            <a:endParaRPr/>
          </a:p>
          <a:p>
            <a:pPr indent="-311150" lvl="0" marL="457200" rtl="0" algn="l">
              <a:spcBef>
                <a:spcPts val="0"/>
              </a:spcBef>
              <a:spcAft>
                <a:spcPts val="0"/>
              </a:spcAft>
              <a:buSzPts val="1300"/>
              <a:buChar char="-"/>
            </a:pPr>
            <a:r>
              <a:rPr lang="en-GB"/>
              <a:t>names can be used for documenting meaning: </a:t>
            </a:r>
            <a:r>
              <a:rPr lang="en-GB">
                <a:latin typeface="Courier New"/>
                <a:ea typeface="Courier New"/>
                <a:cs typeface="Courier New"/>
                <a:sym typeface="Courier New"/>
              </a:rPr>
              <a:t>(x: Int, y:Int) -&gt; Point</a:t>
            </a:r>
            <a:endParaRPr>
              <a:latin typeface="Courier New"/>
              <a:ea typeface="Courier New"/>
              <a:cs typeface="Courier New"/>
              <a:sym typeface="Courier New"/>
            </a:endParaRPr>
          </a:p>
          <a:p>
            <a:pPr indent="-311150" lvl="0" marL="457200" rtl="0" algn="l">
              <a:spcBef>
                <a:spcPts val="0"/>
              </a:spcBef>
              <a:spcAft>
                <a:spcPts val="0"/>
              </a:spcAft>
              <a:buSzPts val="1300"/>
              <a:buChar char="-"/>
            </a:pPr>
            <a:r>
              <a:rPr lang="en-GB"/>
              <a:t>function types can be combined: </a:t>
            </a:r>
            <a:r>
              <a:rPr lang="en-GB">
                <a:latin typeface="Courier New"/>
                <a:ea typeface="Courier New"/>
                <a:cs typeface="Courier New"/>
                <a:sym typeface="Courier New"/>
              </a:rPr>
              <a:t>(Int) -&gt; ((Int) -&gt; Unit)</a:t>
            </a:r>
            <a:endParaRPr>
              <a:latin typeface="Courier New"/>
              <a:ea typeface="Courier New"/>
              <a:cs typeface="Courier New"/>
              <a:sym typeface="Courier New"/>
            </a:endParaRPr>
          </a:p>
          <a:p>
            <a:pPr indent="-311150" lvl="0" marL="457200" rtl="0" algn="l">
              <a:spcBef>
                <a:spcPts val="0"/>
              </a:spcBef>
              <a:spcAft>
                <a:spcPts val="0"/>
              </a:spcAft>
              <a:buSzPts val="1300"/>
              <a:buChar char="-"/>
            </a:pPr>
            <a:r>
              <a:rPr lang="en-GB"/>
              <a:t>arrow notation is right associative: </a:t>
            </a:r>
            <a:r>
              <a:rPr lang="en-GB">
                <a:latin typeface="Courier New"/>
                <a:ea typeface="Courier New"/>
                <a:cs typeface="Courier New"/>
                <a:sym typeface="Courier New"/>
              </a:rPr>
              <a:t>((Int) -&gt;(Int)) -&gt; Unit</a:t>
            </a:r>
            <a:r>
              <a:rPr lang="en-GB"/>
              <a:t> or </a:t>
            </a:r>
            <a:r>
              <a:rPr lang="en-GB">
                <a:latin typeface="Courier New"/>
                <a:ea typeface="Courier New"/>
                <a:cs typeface="Courier New"/>
                <a:sym typeface="Courier New"/>
              </a:rPr>
              <a:t>(Int) -&gt; (Int) -&gt; Unit</a:t>
            </a:r>
            <a:endParaRPr>
              <a:latin typeface="Courier New"/>
              <a:ea typeface="Courier New"/>
              <a:cs typeface="Courier New"/>
              <a:sym typeface="Courier New"/>
            </a:endParaRPr>
          </a:p>
          <a:p>
            <a:pPr indent="457200" lvl="0" marL="0" rtl="0" algn="l">
              <a:spcBef>
                <a:spcPts val="1600"/>
              </a:spcBef>
              <a:spcAft>
                <a:spcPts val="0"/>
              </a:spcAft>
              <a:buNone/>
            </a:pP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sum: (Int, Int) -&gt; Int = </a:t>
            </a:r>
            <a:r>
              <a:rPr b="1" lang="en-GB" sz="1150">
                <a:solidFill>
                  <a:srgbClr val="000000"/>
                </a:solidFill>
                <a:highlight>
                  <a:srgbClr val="FFFFFF"/>
                </a:highlight>
                <a:latin typeface="Courier New"/>
                <a:ea typeface="Courier New"/>
                <a:cs typeface="Courier New"/>
                <a:sym typeface="Courier New"/>
              </a:rPr>
              <a:t>{ </a:t>
            </a:r>
            <a:r>
              <a:rPr lang="en-GB" sz="1150">
                <a:solidFill>
                  <a:srgbClr val="000000"/>
                </a:solidFill>
                <a:highlight>
                  <a:srgbClr val="FFFFFF"/>
                </a:highlight>
                <a:latin typeface="Courier New"/>
                <a:ea typeface="Courier New"/>
                <a:cs typeface="Courier New"/>
                <a:sym typeface="Courier New"/>
              </a:rPr>
              <a:t>x: Int, y: Int </a:t>
            </a:r>
            <a:r>
              <a:rPr b="1" lang="en-GB" sz="1150">
                <a:solidFill>
                  <a:srgbClr val="000000"/>
                </a:solidFill>
                <a:highlight>
                  <a:srgbClr val="FFFFFF"/>
                </a:highlight>
                <a:latin typeface="Courier New"/>
                <a:ea typeface="Courier New"/>
                <a:cs typeface="Courier New"/>
                <a:sym typeface="Courier New"/>
              </a:rPr>
              <a:t>-&gt; </a:t>
            </a:r>
            <a:r>
              <a:rPr lang="en-GB" sz="1150">
                <a:solidFill>
                  <a:srgbClr val="000000"/>
                </a:solidFill>
                <a:highlight>
                  <a:srgbClr val="FFFFFF"/>
                </a:highlight>
                <a:latin typeface="Courier New"/>
                <a:ea typeface="Courier New"/>
                <a:cs typeface="Courier New"/>
                <a:sym typeface="Courier New"/>
              </a:rPr>
              <a:t>x + y </a:t>
            </a: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sum: (Int, Int) -&gt; Int = </a:t>
            </a:r>
            <a:r>
              <a:rPr b="1" lang="en-GB" sz="1150">
                <a:solidFill>
                  <a:srgbClr val="000000"/>
                </a:solidFill>
                <a:highlight>
                  <a:srgbClr val="FFFFFF"/>
                </a:highlight>
                <a:latin typeface="Courier New"/>
                <a:ea typeface="Courier New"/>
                <a:cs typeface="Courier New"/>
                <a:sym typeface="Courier New"/>
              </a:rPr>
              <a:t>{ </a:t>
            </a:r>
            <a:r>
              <a:rPr lang="en-GB" sz="1150">
                <a:solidFill>
                  <a:srgbClr val="000000"/>
                </a:solidFill>
                <a:highlight>
                  <a:srgbClr val="FFFFFF"/>
                </a:highlight>
                <a:latin typeface="Courier New"/>
                <a:ea typeface="Courier New"/>
                <a:cs typeface="Courier New"/>
                <a:sym typeface="Courier New"/>
              </a:rPr>
              <a:t>x, y </a:t>
            </a:r>
            <a:r>
              <a:rPr b="1" lang="en-GB" sz="1150">
                <a:solidFill>
                  <a:srgbClr val="000000"/>
                </a:solidFill>
                <a:highlight>
                  <a:srgbClr val="FFFFFF"/>
                </a:highlight>
                <a:latin typeface="Courier New"/>
                <a:ea typeface="Courier New"/>
                <a:cs typeface="Courier New"/>
                <a:sym typeface="Courier New"/>
              </a:rPr>
              <a:t>-&gt; </a:t>
            </a:r>
            <a:r>
              <a:rPr lang="en-GB" sz="1150">
                <a:solidFill>
                  <a:srgbClr val="000000"/>
                </a:solidFill>
                <a:highlight>
                  <a:srgbClr val="FFFFFF"/>
                </a:highlight>
                <a:latin typeface="Courier New"/>
                <a:ea typeface="Courier New"/>
                <a:cs typeface="Courier New"/>
                <a:sym typeface="Courier New"/>
              </a:rPr>
              <a:t>x + y </a:t>
            </a: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sum = </a:t>
            </a:r>
            <a:r>
              <a:rPr b="1" lang="en-GB" sz="1150">
                <a:solidFill>
                  <a:srgbClr val="000000"/>
                </a:solidFill>
                <a:highlight>
                  <a:srgbClr val="FFFFFF"/>
                </a:highlight>
                <a:latin typeface="Courier New"/>
                <a:ea typeface="Courier New"/>
                <a:cs typeface="Courier New"/>
                <a:sym typeface="Courier New"/>
              </a:rPr>
              <a:t>{</a:t>
            </a:r>
            <a:r>
              <a:rPr lang="en-GB" sz="1150">
                <a:solidFill>
                  <a:srgbClr val="000000"/>
                </a:solidFill>
                <a:highlight>
                  <a:srgbClr val="FFFFFF"/>
                </a:highlight>
                <a:latin typeface="Courier New"/>
                <a:ea typeface="Courier New"/>
                <a:cs typeface="Courier New"/>
                <a:sym typeface="Courier New"/>
              </a:rPr>
              <a:t>x,y </a:t>
            </a:r>
            <a:r>
              <a:rPr b="1" lang="en-GB" sz="1150">
                <a:solidFill>
                  <a:srgbClr val="000000"/>
                </a:solidFill>
                <a:highlight>
                  <a:srgbClr val="FFFFFF"/>
                </a:highlight>
                <a:latin typeface="Courier New"/>
                <a:ea typeface="Courier New"/>
                <a:cs typeface="Courier New"/>
                <a:sym typeface="Courier New"/>
              </a:rPr>
              <a:t>-&gt; </a:t>
            </a:r>
            <a:r>
              <a:rPr lang="en-GB" sz="1150">
                <a:solidFill>
                  <a:srgbClr val="000000"/>
                </a:solidFill>
                <a:highlight>
                  <a:srgbClr val="FFFFFF"/>
                </a:highlight>
                <a:latin typeface="Courier New"/>
                <a:ea typeface="Courier New"/>
                <a:cs typeface="Courier New"/>
                <a:sym typeface="Courier New"/>
              </a:rPr>
              <a:t>x + y</a:t>
            </a:r>
            <a:r>
              <a:rPr b="1"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//when types can be inferred</a:t>
            </a:r>
            <a:endParaRPr i="1" sz="1150">
              <a:solidFill>
                <a:srgbClr val="808080"/>
              </a:solidFill>
              <a:highlight>
                <a:srgbClr val="FFFFFF"/>
              </a:highlight>
              <a:latin typeface="Courier New"/>
              <a:ea typeface="Courier New"/>
              <a:cs typeface="Courier New"/>
              <a:sym typeface="Courier New"/>
            </a:endParaRPr>
          </a:p>
          <a:p>
            <a:pPr indent="457200" lvl="0" marL="0" rtl="0" algn="l">
              <a:spcBef>
                <a:spcPts val="1600"/>
              </a:spcBef>
              <a:spcAft>
                <a:spcPts val="0"/>
              </a:spcAft>
              <a:buNone/>
            </a:pPr>
            <a:br>
              <a:rPr b="1" lang="en-GB" sz="1150">
                <a:solidFill>
                  <a:srgbClr val="00008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	val </a:t>
            </a:r>
            <a:r>
              <a:rPr i="1" lang="en-GB" sz="1150">
                <a:solidFill>
                  <a:srgbClr val="660E7A"/>
                </a:solidFill>
                <a:highlight>
                  <a:srgbClr val="FFFFFF"/>
                </a:highlight>
                <a:latin typeface="Courier New"/>
                <a:ea typeface="Courier New"/>
                <a:cs typeface="Courier New"/>
                <a:sym typeface="Courier New"/>
              </a:rPr>
              <a:t>repeatFun</a:t>
            </a:r>
            <a:r>
              <a:rPr lang="en-GB" sz="1150">
                <a:solidFill>
                  <a:srgbClr val="000000"/>
                </a:solidFill>
                <a:highlight>
                  <a:srgbClr val="FFFFFF"/>
                </a:highlight>
                <a:latin typeface="Courier New"/>
                <a:ea typeface="Courier New"/>
                <a:cs typeface="Courier New"/>
                <a:sym typeface="Courier New"/>
              </a:rPr>
              <a:t>: String.(Int) -&gt; String = </a:t>
            </a:r>
            <a:r>
              <a:rPr b="1" lang="en-GB" sz="1150">
                <a:solidFill>
                  <a:srgbClr val="000000"/>
                </a:solidFill>
                <a:highlight>
                  <a:srgbClr val="FFFFFF"/>
                </a:highlight>
                <a:latin typeface="Courier New"/>
                <a:ea typeface="Courier New"/>
                <a:cs typeface="Courier New"/>
                <a:sym typeface="Courier New"/>
              </a:rPr>
              <a:t>{ </a:t>
            </a:r>
            <a:r>
              <a:rPr lang="en-GB" sz="1150">
                <a:solidFill>
                  <a:srgbClr val="000000"/>
                </a:solidFill>
                <a:highlight>
                  <a:srgbClr val="FFFFFF"/>
                </a:highlight>
                <a:latin typeface="Courier New"/>
                <a:ea typeface="Courier New"/>
                <a:cs typeface="Courier New"/>
                <a:sym typeface="Courier New"/>
              </a:rPr>
              <a:t>times </a:t>
            </a:r>
            <a:r>
              <a:rPr b="1" lang="en-GB" sz="1150">
                <a:solidFill>
                  <a:srgbClr val="000000"/>
                </a:solidFill>
                <a:highlight>
                  <a:srgbClr val="FFFFFF"/>
                </a:highlight>
                <a:latin typeface="Courier New"/>
                <a:ea typeface="Courier New"/>
                <a:cs typeface="Courier New"/>
                <a:sym typeface="Courier New"/>
              </a:rPr>
              <a:t>-&gt; </a:t>
            </a:r>
            <a:r>
              <a:rPr b="1" lang="en-GB" sz="1150">
                <a:solidFill>
                  <a:srgbClr val="000080"/>
                </a:solidFill>
                <a:highlight>
                  <a:srgbClr val="FFFFFF"/>
                </a:highlight>
                <a:latin typeface="Courier New"/>
                <a:ea typeface="Courier New"/>
                <a:cs typeface="Courier New"/>
                <a:sym typeface="Courier New"/>
              </a:rPr>
              <a:t>this</a:t>
            </a:r>
            <a:r>
              <a:rPr lang="en-GB" sz="1150">
                <a:solidFill>
                  <a:srgbClr val="000000"/>
                </a:solidFill>
                <a:highlight>
                  <a:srgbClr val="FFFFFF"/>
                </a:highlight>
                <a:latin typeface="Courier New"/>
                <a:ea typeface="Courier New"/>
                <a:cs typeface="Courier New"/>
                <a:sym typeface="Courier New"/>
              </a:rPr>
              <a:t>.</a:t>
            </a:r>
            <a:r>
              <a:rPr i="1" lang="en-GB" sz="1150">
                <a:solidFill>
                  <a:srgbClr val="000000"/>
                </a:solidFill>
                <a:highlight>
                  <a:srgbClr val="FFFFFF"/>
                </a:highlight>
                <a:latin typeface="Courier New"/>
                <a:ea typeface="Courier New"/>
                <a:cs typeface="Courier New"/>
                <a:sym typeface="Courier New"/>
              </a:rPr>
              <a:t>repeat</a:t>
            </a:r>
            <a:r>
              <a:rPr lang="en-GB" sz="1150">
                <a:solidFill>
                  <a:srgbClr val="000000"/>
                </a:solidFill>
                <a:highlight>
                  <a:srgbClr val="FFFFFF"/>
                </a:highlight>
                <a:latin typeface="Courier New"/>
                <a:ea typeface="Courier New"/>
                <a:cs typeface="Courier New"/>
                <a:sym typeface="Courier New"/>
              </a:rPr>
              <a:t>(times) </a:t>
            </a: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//"hello".repeatFun(3) or repeatFun("hello", 3)</a:t>
            </a:r>
            <a:br>
              <a:rPr b="1"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i="1" lang="en-GB" sz="1150">
                <a:solidFill>
                  <a:srgbClr val="660E7A"/>
                </a:solidFill>
                <a:highlight>
                  <a:srgbClr val="FFFFFF"/>
                </a:highlight>
                <a:latin typeface="Courier New"/>
                <a:ea typeface="Courier New"/>
                <a:cs typeface="Courier New"/>
                <a:sym typeface="Courier New"/>
              </a:rPr>
              <a:t>twoParameters</a:t>
            </a:r>
            <a:r>
              <a:rPr lang="en-GB" sz="1150">
                <a:solidFill>
                  <a:srgbClr val="000000"/>
                </a:solidFill>
                <a:highlight>
                  <a:srgbClr val="FFFFFF"/>
                </a:highlight>
                <a:latin typeface="Courier New"/>
                <a:ea typeface="Courier New"/>
                <a:cs typeface="Courier New"/>
                <a:sym typeface="Courier New"/>
              </a:rPr>
              <a:t>: (String, Int) -&gt; String = </a:t>
            </a:r>
            <a:r>
              <a:rPr i="1" lang="en-GB" sz="1150">
                <a:solidFill>
                  <a:srgbClr val="660E7A"/>
                </a:solidFill>
                <a:highlight>
                  <a:srgbClr val="FFFFFF"/>
                </a:highlight>
                <a:latin typeface="Courier New"/>
                <a:ea typeface="Courier New"/>
                <a:cs typeface="Courier New"/>
                <a:sym typeface="Courier New"/>
              </a:rPr>
              <a:t>repeatFun </a:t>
            </a:r>
            <a:r>
              <a:rPr i="1" lang="en-GB" sz="1150">
                <a:solidFill>
                  <a:srgbClr val="808080"/>
                </a:solidFill>
                <a:highlight>
                  <a:srgbClr val="FFFFFF"/>
                </a:highlight>
                <a:latin typeface="Courier New"/>
                <a:ea typeface="Courier New"/>
                <a:cs typeface="Courier New"/>
                <a:sym typeface="Courier New"/>
              </a:rPr>
              <a:t>// OK</a:t>
            </a:r>
            <a:br>
              <a:rPr i="1" lang="en-GB" sz="1150">
                <a:solidFill>
                  <a:srgbClr val="808080"/>
                </a:solidFill>
                <a:highlight>
                  <a:srgbClr val="FFFFFF"/>
                </a:highlight>
                <a:latin typeface="Courier New"/>
                <a:ea typeface="Courier New"/>
                <a:cs typeface="Courier New"/>
                <a:sym typeface="Courier New"/>
              </a:rPr>
            </a:br>
            <a:br>
              <a:rPr i="1" lang="en-GB" sz="1150">
                <a:solidFill>
                  <a:srgbClr val="808080"/>
                </a:solidFill>
                <a:highlight>
                  <a:srgbClr val="FFFFFF"/>
                </a:highlight>
                <a:latin typeface="Courier New"/>
                <a:ea typeface="Courier New"/>
                <a:cs typeface="Courier New"/>
                <a:sym typeface="Courier New"/>
              </a:rPr>
            </a:br>
            <a:r>
              <a:rPr i="1" lang="en-GB" sz="1150">
                <a:solidFill>
                  <a:srgbClr val="80808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runTransformation(f: (String, Int) -&gt; String) = f(</a:t>
            </a:r>
            <a:r>
              <a:rPr b="1" lang="en-GB" sz="1150">
                <a:solidFill>
                  <a:srgbClr val="008000"/>
                </a:solidFill>
                <a:highlight>
                  <a:srgbClr val="FFFFFF"/>
                </a:highlight>
                <a:latin typeface="Courier New"/>
                <a:ea typeface="Courier New"/>
                <a:cs typeface="Courier New"/>
                <a:sym typeface="Courier New"/>
              </a:rPr>
              <a:t>"hello"</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3</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i="1" lang="en-GB" sz="1150">
                <a:solidFill>
                  <a:srgbClr val="660E7A"/>
                </a:solidFill>
                <a:highlight>
                  <a:srgbClr val="FFFFFF"/>
                </a:highlight>
                <a:latin typeface="Courier New"/>
                <a:ea typeface="Courier New"/>
                <a:cs typeface="Courier New"/>
                <a:sym typeface="Courier New"/>
              </a:rPr>
              <a:t>result </a:t>
            </a:r>
            <a:r>
              <a:rPr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runTransformation</a:t>
            </a:r>
            <a:r>
              <a:rPr lang="en-GB" sz="1150">
                <a:solidFill>
                  <a:srgbClr val="000000"/>
                </a:solidFill>
                <a:highlight>
                  <a:srgbClr val="FFFFFF"/>
                </a:highlight>
                <a:latin typeface="Courier New"/>
                <a:ea typeface="Courier New"/>
                <a:cs typeface="Courier New"/>
                <a:sym typeface="Courier New"/>
              </a:rPr>
              <a:t>(</a:t>
            </a:r>
            <a:r>
              <a:rPr i="1" lang="en-GB" sz="1150">
                <a:solidFill>
                  <a:srgbClr val="660E7A"/>
                </a:solidFill>
                <a:highlight>
                  <a:srgbClr val="FFFFFF"/>
                </a:highlight>
                <a:latin typeface="Courier New"/>
                <a:ea typeface="Courier New"/>
                <a:cs typeface="Courier New"/>
                <a:sym typeface="Courier New"/>
              </a:rPr>
              <a:t>repeatFun</a:t>
            </a:r>
            <a:r>
              <a:rPr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 OK</a:t>
            </a:r>
            <a:endParaRPr i="1" sz="1150">
              <a:solidFill>
                <a:srgbClr val="808080"/>
              </a:solidFill>
              <a:highlight>
                <a:srgbClr val="FFFFFF"/>
              </a:highlight>
              <a:latin typeface="Courier New"/>
              <a:ea typeface="Courier New"/>
              <a:cs typeface="Courier New"/>
              <a:sym typeface="Courier New"/>
            </a:endParaRPr>
          </a:p>
          <a:p>
            <a:pPr indent="457200" lvl="0" marL="0" rtl="0" algn="l">
              <a:spcBef>
                <a:spcPts val="1600"/>
              </a:spcBef>
              <a:spcAft>
                <a:spcPts val="0"/>
              </a:spcAft>
              <a:buNone/>
            </a:pPr>
            <a:r>
              <a:t/>
            </a:r>
            <a:endParaRPr b="1" sz="1150">
              <a:solidFill>
                <a:srgbClr val="000000"/>
              </a:solidFill>
              <a:highlight>
                <a:srgbClr val="FFFFFF"/>
              </a:highlight>
              <a:latin typeface="Courier New"/>
              <a:ea typeface="Courier New"/>
              <a:cs typeface="Courier New"/>
              <a:sym typeface="Courier New"/>
            </a:endParaRPr>
          </a:p>
          <a:p>
            <a:pPr indent="0" lvl="0" marL="0" rtl="0" algn="l">
              <a:spcBef>
                <a:spcPts val="1600"/>
              </a:spcBef>
              <a:spcAft>
                <a:spcPts val="0"/>
              </a:spcAft>
              <a:buNone/>
            </a:pPr>
            <a:r>
              <a:t/>
            </a:r>
            <a:endParaRPr b="1" sz="1150">
              <a:solidFill>
                <a:srgbClr val="000080"/>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53"/>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Domain-Specific Language</a:t>
            </a:r>
            <a:endParaRPr/>
          </a:p>
        </p:txBody>
      </p:sp>
      <p:sp>
        <p:nvSpPr>
          <p:cNvPr id="404" name="Google Shape;404;p53"/>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member and extension functions can omit the dot and parentheses when marked with </a:t>
            </a:r>
            <a:r>
              <a:rPr lang="en-GB">
                <a:latin typeface="Courier New"/>
                <a:ea typeface="Courier New"/>
                <a:cs typeface="Courier New"/>
                <a:sym typeface="Courier New"/>
              </a:rPr>
              <a:t>infix</a:t>
            </a:r>
            <a:br>
              <a:rPr lang="en-GB">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infix fun </a:t>
            </a:r>
            <a:r>
              <a:rPr lang="en-GB" sz="1150">
                <a:solidFill>
                  <a:srgbClr val="000000"/>
                </a:solidFill>
                <a:highlight>
                  <a:srgbClr val="FFFFFF"/>
                </a:highlight>
                <a:latin typeface="Courier New"/>
                <a:ea typeface="Courier New"/>
                <a:cs typeface="Courier New"/>
                <a:sym typeface="Courier New"/>
              </a:rPr>
              <a:t>Int.plus(second: Int) = </a:t>
            </a:r>
            <a:r>
              <a:rPr b="1" lang="en-GB" sz="1150">
                <a:solidFill>
                  <a:srgbClr val="000080"/>
                </a:solidFill>
                <a:highlight>
                  <a:srgbClr val="FFFFFF"/>
                </a:highlight>
                <a:latin typeface="Courier New"/>
                <a:ea typeface="Courier New"/>
                <a:cs typeface="Courier New"/>
                <a:sym typeface="Courier New"/>
              </a:rPr>
              <a:t>this </a:t>
            </a:r>
            <a:r>
              <a:rPr lang="en-GB" sz="1150">
                <a:solidFill>
                  <a:srgbClr val="000000"/>
                </a:solidFill>
                <a:highlight>
                  <a:srgbClr val="FFFFFF"/>
                </a:highlight>
                <a:latin typeface="Courier New"/>
                <a:ea typeface="Courier New"/>
                <a:cs typeface="Courier New"/>
                <a:sym typeface="Courier New"/>
              </a:rPr>
              <a:t>+ second</a:t>
            </a:r>
            <a:br>
              <a:rPr lang="en-GB" sz="1150">
                <a:solidFill>
                  <a:srgbClr val="000000"/>
                </a:solidFill>
                <a:highlight>
                  <a:srgbClr val="FFFFFF"/>
                </a:highlight>
                <a:latin typeface="Courier New"/>
                <a:ea typeface="Courier New"/>
                <a:cs typeface="Courier New"/>
                <a:sym typeface="Courier New"/>
              </a:rPr>
            </a:br>
            <a:r>
              <a:rPr lang="en-GB">
                <a:latin typeface="Courier New"/>
                <a:ea typeface="Courier New"/>
                <a:cs typeface="Courier New"/>
                <a:sym typeface="Courier New"/>
              </a:rPr>
              <a:t>1.plus(2) </a:t>
            </a:r>
            <a:r>
              <a:rPr lang="en-GB"/>
              <a:t>or</a:t>
            </a:r>
            <a:r>
              <a:rPr lang="en-GB">
                <a:latin typeface="Courier New"/>
                <a:ea typeface="Courier New"/>
                <a:cs typeface="Courier New"/>
                <a:sym typeface="Courier New"/>
              </a:rPr>
              <a:t> 1 plus 2</a:t>
            </a:r>
            <a:br>
              <a:rPr lang="en-GB">
                <a:latin typeface="Courier New"/>
                <a:ea typeface="Courier New"/>
                <a:cs typeface="Courier New"/>
                <a:sym typeface="Courier New"/>
              </a:rPr>
            </a:br>
            <a:endParaRPr>
              <a:latin typeface="Courier New"/>
              <a:ea typeface="Courier New"/>
              <a:cs typeface="Courier New"/>
              <a:sym typeface="Courier New"/>
            </a:endParaRPr>
          </a:p>
          <a:p>
            <a:pPr indent="-311150" lvl="0" marL="457200" rtl="0" algn="l">
              <a:spcBef>
                <a:spcPts val="0"/>
              </a:spcBef>
              <a:spcAft>
                <a:spcPts val="0"/>
              </a:spcAft>
              <a:buSzPts val="1300"/>
              <a:buChar char="-"/>
            </a:pPr>
            <a:r>
              <a:rPr lang="en-GB"/>
              <a:t>the last function parameter can be placed outside the parentheses when it’s a function</a:t>
            </a:r>
            <a:br>
              <a:rPr lang="en-GB"/>
            </a:b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runTransformation(f: (String, Int) -&gt; String) = f(</a:t>
            </a:r>
            <a:r>
              <a:rPr b="1" lang="en-GB" sz="1150">
                <a:solidFill>
                  <a:srgbClr val="008000"/>
                </a:solidFill>
                <a:highlight>
                  <a:srgbClr val="FFFFFF"/>
                </a:highlight>
                <a:latin typeface="Courier New"/>
                <a:ea typeface="Courier New"/>
                <a:cs typeface="Courier New"/>
                <a:sym typeface="Courier New"/>
              </a:rPr>
              <a:t>"hello"</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3</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result </a:t>
            </a:r>
            <a:r>
              <a:rPr lang="en-GB" sz="1150">
                <a:solidFill>
                  <a:srgbClr val="000000"/>
                </a:solidFill>
                <a:highlight>
                  <a:srgbClr val="FFFFFF"/>
                </a:highlight>
                <a:latin typeface="Courier New"/>
                <a:ea typeface="Courier New"/>
                <a:cs typeface="Courier New"/>
                <a:sym typeface="Courier New"/>
              </a:rPr>
              <a:t>= runTransformation </a:t>
            </a:r>
            <a:r>
              <a:rPr b="1" lang="en-GB" sz="1150">
                <a:solidFill>
                  <a:srgbClr val="000000"/>
                </a:solidFill>
                <a:highlight>
                  <a:srgbClr val="FFFFFF"/>
                </a:highlight>
                <a:latin typeface="Courier New"/>
                <a:ea typeface="Courier New"/>
                <a:cs typeface="Courier New"/>
                <a:sym typeface="Courier New"/>
              </a:rPr>
              <a:t>{ </a:t>
            </a:r>
            <a:r>
              <a:rPr lang="en-GB" sz="1150">
                <a:solidFill>
                  <a:srgbClr val="000000"/>
                </a:solidFill>
                <a:highlight>
                  <a:srgbClr val="FFFFFF"/>
                </a:highlight>
                <a:latin typeface="Courier New"/>
                <a:ea typeface="Courier New"/>
                <a:cs typeface="Courier New"/>
                <a:sym typeface="Courier New"/>
              </a:rPr>
              <a:t>input, times </a:t>
            </a:r>
            <a:r>
              <a:rPr b="1" lang="en-GB" sz="1150">
                <a:solidFill>
                  <a:srgbClr val="000000"/>
                </a:solidFill>
                <a:highlight>
                  <a:srgbClr val="FFFFFF"/>
                </a:highlight>
                <a:latin typeface="Courier New"/>
                <a:ea typeface="Courier New"/>
                <a:cs typeface="Courier New"/>
                <a:sym typeface="Courier New"/>
              </a:rPr>
              <a:t>-&gt; </a:t>
            </a:r>
            <a:r>
              <a:rPr lang="en-GB" sz="1150">
                <a:solidFill>
                  <a:srgbClr val="000000"/>
                </a:solidFill>
                <a:highlight>
                  <a:srgbClr val="FFFFFF"/>
                </a:highlight>
                <a:latin typeface="Courier New"/>
                <a:ea typeface="Courier New"/>
                <a:cs typeface="Courier New"/>
                <a:sym typeface="Courier New"/>
              </a:rPr>
              <a:t>input.</a:t>
            </a:r>
            <a:r>
              <a:rPr i="1" lang="en-GB" sz="1150">
                <a:solidFill>
                  <a:srgbClr val="000000"/>
                </a:solidFill>
                <a:highlight>
                  <a:srgbClr val="FFFFFF"/>
                </a:highlight>
                <a:latin typeface="Courier New"/>
                <a:ea typeface="Courier New"/>
                <a:cs typeface="Courier New"/>
                <a:sym typeface="Courier New"/>
              </a:rPr>
              <a:t>repeat</a:t>
            </a:r>
            <a:r>
              <a:rPr lang="en-GB" sz="1150">
                <a:solidFill>
                  <a:srgbClr val="000000"/>
                </a:solidFill>
                <a:highlight>
                  <a:srgbClr val="FFFFFF"/>
                </a:highlight>
                <a:latin typeface="Courier New"/>
                <a:ea typeface="Courier New"/>
                <a:cs typeface="Courier New"/>
                <a:sym typeface="Courier New"/>
              </a:rPr>
              <a:t>(times) </a:t>
            </a:r>
            <a:r>
              <a:rPr b="1" lang="en-GB" sz="1150">
                <a:solidFill>
                  <a:srgbClr val="000000"/>
                </a:solidFill>
                <a:highlight>
                  <a:srgbClr val="FFFFFF"/>
                </a:highlight>
                <a:latin typeface="Courier New"/>
                <a:ea typeface="Courier New"/>
                <a:cs typeface="Courier New"/>
                <a:sym typeface="Courier New"/>
              </a:rPr>
              <a:t>}</a:t>
            </a:r>
            <a:br>
              <a:rPr lang="en-GB"/>
            </a:br>
            <a:endParaRPr/>
          </a:p>
          <a:p>
            <a:pPr indent="-311150" lvl="0" marL="457200" rtl="0" algn="l">
              <a:spcBef>
                <a:spcPts val="0"/>
              </a:spcBef>
              <a:spcAft>
                <a:spcPts val="0"/>
              </a:spcAft>
              <a:buSzPts val="1300"/>
              <a:buChar char="-"/>
            </a:pPr>
            <a:r>
              <a:rPr lang="en-GB"/>
              <a:t>easy to build type-safe builders for </a:t>
            </a:r>
            <a:r>
              <a:rPr lang="en-GB" u="sng">
                <a:solidFill>
                  <a:schemeClr val="hlink"/>
                </a:solidFill>
                <a:hlinkClick r:id="rId3"/>
              </a:rPr>
              <a:t>markups</a:t>
            </a:r>
            <a:r>
              <a:rPr lang="en-GB"/>
              <a:t>, </a:t>
            </a:r>
            <a:r>
              <a:rPr lang="en-GB" u="sng">
                <a:solidFill>
                  <a:schemeClr val="hlink"/>
                </a:solidFill>
                <a:hlinkClick r:id="rId4"/>
              </a:rPr>
              <a:t>UI components</a:t>
            </a:r>
            <a:r>
              <a:rPr lang="en-GB"/>
              <a:t>, </a:t>
            </a:r>
            <a:r>
              <a:rPr lang="en-GB" u="sng">
                <a:solidFill>
                  <a:schemeClr val="hlink"/>
                </a:solidFill>
                <a:hlinkClick r:id="rId5"/>
              </a:rPr>
              <a:t>web server routes</a:t>
            </a:r>
            <a:r>
              <a:rPr lang="en-GB"/>
              <a:t> or </a:t>
            </a:r>
            <a:r>
              <a:rPr lang="en-GB" u="sng">
                <a:solidFill>
                  <a:schemeClr val="hlink"/>
                </a:solidFill>
                <a:hlinkClick r:id="rId6"/>
              </a:rPr>
              <a:t>test mocks</a:t>
            </a:r>
            <a:endParaRPr/>
          </a:p>
          <a:p>
            <a:pPr indent="-311150" lvl="0" marL="457200" rtl="0" algn="l">
              <a:spcBef>
                <a:spcPts val="0"/>
              </a:spcBef>
              <a:spcAft>
                <a:spcPts val="0"/>
              </a:spcAft>
              <a:buSzPts val="1300"/>
              <a:buChar char="-"/>
            </a:pPr>
            <a:r>
              <a:rPr lang="en-GB"/>
              <a:t>helps to create readable tests by hiding boilerplate or complex logic (i.e. capturing)</a:t>
            </a:r>
            <a:br>
              <a:rPr lang="en-GB"/>
            </a:br>
            <a:br>
              <a:rPr lang="en-GB"/>
            </a:br>
            <a:r>
              <a:rPr lang="en-GB" sz="1150">
                <a:solidFill>
                  <a:srgbClr val="000000"/>
                </a:solidFill>
                <a:highlight>
                  <a:srgbClr val="FFFFFF"/>
                </a:highlight>
                <a:latin typeface="Courier New"/>
                <a:ea typeface="Courier New"/>
                <a:cs typeface="Courier New"/>
                <a:sym typeface="Courier New"/>
              </a:rPr>
              <a:t>captureSenderMessage { assertTrue(it.eventData.isNull) }</a:t>
            </a:r>
            <a:br>
              <a:rPr lang="en-GB" sz="1150">
                <a:solidFill>
                  <a:srgbClr val="000000"/>
                </a:solidFill>
                <a:highlight>
                  <a:srgbClr val="FFFFFF"/>
                </a:highlight>
                <a:latin typeface="Courier New"/>
                <a:ea typeface="Courier New"/>
                <a:cs typeface="Courier New"/>
                <a:sym typeface="Courier New"/>
              </a:rPr>
            </a:b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private fun </a:t>
            </a:r>
            <a:r>
              <a:rPr lang="en-GB" sz="1150">
                <a:solidFill>
                  <a:srgbClr val="000000"/>
                </a:solidFill>
                <a:highlight>
                  <a:srgbClr val="FFFFFF"/>
                </a:highlight>
                <a:latin typeface="Courier New"/>
                <a:ea typeface="Courier New"/>
                <a:cs typeface="Courier New"/>
                <a:sym typeface="Courier New"/>
              </a:rPr>
              <a:t>captureSenderMessage(action: (OutboundMessage?) -&gt; Unit)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argumentCaptor&lt;Mono&lt;OutboundMessage&gt;&gt;().apply </a:t>
            </a: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       </a:t>
            </a:r>
            <a:r>
              <a:rPr lang="en-GB" sz="1150">
                <a:solidFill>
                  <a:srgbClr val="000000"/>
                </a:solidFill>
                <a:highlight>
                  <a:srgbClr val="FFFFFF"/>
                </a:highlight>
                <a:latin typeface="Courier New"/>
                <a:ea typeface="Courier New"/>
                <a:cs typeface="Courier New"/>
                <a:sym typeface="Courier New"/>
              </a:rPr>
              <a:t>verify(senderMock, times(</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)).send(capture())</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action(firstValue.block())</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54"/>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Demo</a:t>
            </a:r>
            <a:endParaRPr/>
          </a:p>
        </p:txBody>
      </p:sp>
      <p:pic>
        <p:nvPicPr>
          <p:cNvPr id="410" name="Google Shape;410;p54"/>
          <p:cNvPicPr preferRelativeResize="0"/>
          <p:nvPr/>
        </p:nvPicPr>
        <p:blipFill>
          <a:blip r:embed="rId3">
            <a:alphaModFix/>
          </a:blip>
          <a:stretch>
            <a:fillRect/>
          </a:stretch>
        </p:blipFill>
        <p:spPr>
          <a:xfrm>
            <a:off x="1865103" y="675423"/>
            <a:ext cx="5413800" cy="40603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55"/>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Coroutines</a:t>
            </a:r>
            <a:endParaRPr/>
          </a:p>
        </p:txBody>
      </p:sp>
      <p:sp>
        <p:nvSpPr>
          <p:cNvPr id="416" name="Google Shape;416;p55"/>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coroutines are light-weight threads which can suspend (and return) execution by calling other coroutine</a:t>
            </a:r>
            <a:br>
              <a:rPr lang="en-GB"/>
            </a:br>
            <a:endParaRPr/>
          </a:p>
        </p:txBody>
      </p:sp>
      <p:sp>
        <p:nvSpPr>
          <p:cNvPr id="417" name="Google Shape;417;p55"/>
          <p:cNvSpPr txBox="1"/>
          <p:nvPr/>
        </p:nvSpPr>
        <p:spPr>
          <a:xfrm>
            <a:off x="1074000" y="1076175"/>
            <a:ext cx="3498000" cy="178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150">
                <a:highlight>
                  <a:srgbClr val="FFFFFF"/>
                </a:highlight>
                <a:latin typeface="Courier New"/>
                <a:ea typeface="Courier New"/>
                <a:cs typeface="Courier New"/>
                <a:sym typeface="Courier New"/>
              </a:rPr>
              <a:t>runBlocking {</a:t>
            </a:r>
            <a:br>
              <a:rPr i="1" lang="en-GB" sz="1150">
                <a:solidFill>
                  <a:srgbClr val="808080"/>
                </a:solidFill>
                <a:highlight>
                  <a:srgbClr val="FFFFFF"/>
                </a:highlight>
                <a:latin typeface="Courier New"/>
                <a:ea typeface="Courier New"/>
                <a:cs typeface="Courier New"/>
                <a:sym typeface="Courier New"/>
              </a:rPr>
            </a:br>
            <a:r>
              <a:rPr i="1" lang="en-GB" sz="1150">
                <a:solidFill>
                  <a:srgbClr val="808080"/>
                </a:solidFill>
                <a:highlight>
                  <a:srgbClr val="FFFFFF"/>
                </a:highlight>
                <a:latin typeface="Courier New"/>
                <a:ea typeface="Courier New"/>
                <a:cs typeface="Courier New"/>
                <a:sym typeface="Courier New"/>
              </a:rPr>
              <a:t>   </a:t>
            </a:r>
            <a:r>
              <a:rPr lang="en-GB" sz="1150">
                <a:highlight>
                  <a:srgbClr val="FFFFFF"/>
                </a:highlight>
                <a:latin typeface="Courier New"/>
                <a:ea typeface="Courier New"/>
                <a:cs typeface="Courier New"/>
                <a:sym typeface="Courier New"/>
              </a:rPr>
              <a:t>launch </a:t>
            </a:r>
            <a:r>
              <a:rPr b="1" lang="en-GB" sz="1150">
                <a:highlight>
                  <a:srgbClr val="FFFFFF"/>
                </a:highlight>
                <a:latin typeface="Courier New"/>
                <a:ea typeface="Courier New"/>
                <a:cs typeface="Courier New"/>
                <a:sym typeface="Courier New"/>
              </a:rPr>
              <a:t>{</a:t>
            </a:r>
            <a:br>
              <a:rPr i="1" lang="en-GB" sz="1150">
                <a:solidFill>
                  <a:srgbClr val="808080"/>
                </a:solidFill>
                <a:highlight>
                  <a:srgbClr val="FFFFFF"/>
                </a:highlight>
                <a:latin typeface="Courier New"/>
                <a:ea typeface="Courier New"/>
                <a:cs typeface="Courier New"/>
                <a:sym typeface="Courier New"/>
              </a:rPr>
            </a:br>
            <a:r>
              <a:rPr i="1" lang="en-GB" sz="1150">
                <a:solidFill>
                  <a:srgbClr val="808080"/>
                </a:solidFill>
                <a:highlight>
                  <a:srgbClr val="FFFFFF"/>
                </a:highlight>
                <a:latin typeface="Courier New"/>
                <a:ea typeface="Courier New"/>
                <a:cs typeface="Courier New"/>
                <a:sym typeface="Courier New"/>
              </a:rPr>
              <a:t>       </a:t>
            </a:r>
            <a:r>
              <a:rPr lang="en-GB" sz="1150">
                <a:highlight>
                  <a:srgbClr val="FFFFFF"/>
                </a:highlight>
                <a:latin typeface="Courier New"/>
                <a:ea typeface="Courier New"/>
                <a:cs typeface="Courier New"/>
                <a:sym typeface="Courier New"/>
              </a:rPr>
              <a:t>delay(</a:t>
            </a:r>
            <a:r>
              <a:rPr lang="en-GB" sz="1150">
                <a:solidFill>
                  <a:srgbClr val="0000FF"/>
                </a:solidFill>
                <a:highlight>
                  <a:srgbClr val="FFFFFF"/>
                </a:highlight>
                <a:latin typeface="Courier New"/>
                <a:ea typeface="Courier New"/>
                <a:cs typeface="Courier New"/>
                <a:sym typeface="Courier New"/>
              </a:rPr>
              <a:t>1000L</a:t>
            </a:r>
            <a:r>
              <a:rPr lang="en-GB" sz="1150">
                <a:highlight>
                  <a:srgbClr val="FFFFFF"/>
                </a:highlight>
                <a:latin typeface="Courier New"/>
                <a:ea typeface="Courier New"/>
                <a:cs typeface="Courier New"/>
                <a:sym typeface="Courier New"/>
              </a:rPr>
              <a:t>)</a:t>
            </a:r>
            <a:br>
              <a:rPr lang="en-GB" sz="1150">
                <a:highlight>
                  <a:srgbClr val="FFFFFF"/>
                </a:highlight>
                <a:latin typeface="Courier New"/>
                <a:ea typeface="Courier New"/>
                <a:cs typeface="Courier New"/>
                <a:sym typeface="Courier New"/>
              </a:rPr>
            </a:br>
            <a:r>
              <a:rPr lang="en-GB" sz="1150">
                <a:highlight>
                  <a:srgbClr val="FFFFFF"/>
                </a:highlight>
                <a:latin typeface="Courier New"/>
                <a:ea typeface="Courier New"/>
                <a:cs typeface="Courier New"/>
                <a:sym typeface="Courier New"/>
              </a:rPr>
              <a:t>       </a:t>
            </a:r>
            <a:r>
              <a:rPr i="1" lang="en-GB" sz="1150">
                <a:highlight>
                  <a:srgbClr val="FFFFFF"/>
                </a:highlight>
                <a:latin typeface="Courier New"/>
                <a:ea typeface="Courier New"/>
                <a:cs typeface="Courier New"/>
                <a:sym typeface="Courier New"/>
              </a:rPr>
              <a:t>println</a:t>
            </a:r>
            <a:r>
              <a:rPr lang="en-GB" sz="1150">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"World!"</a:t>
            </a:r>
            <a:r>
              <a:rPr lang="en-GB" sz="1150">
                <a:highlight>
                  <a:srgbClr val="FFFFFF"/>
                </a:highlight>
                <a:latin typeface="Courier New"/>
                <a:ea typeface="Courier New"/>
                <a:cs typeface="Courier New"/>
                <a:sym typeface="Courier New"/>
              </a:rPr>
              <a:t>)</a:t>
            </a:r>
            <a:br>
              <a:rPr lang="en-GB" sz="1150">
                <a:highlight>
                  <a:srgbClr val="FFFFFF"/>
                </a:highlight>
                <a:latin typeface="Courier New"/>
                <a:ea typeface="Courier New"/>
                <a:cs typeface="Courier New"/>
                <a:sym typeface="Courier New"/>
              </a:rPr>
            </a:br>
            <a:r>
              <a:rPr lang="en-GB" sz="1150">
                <a:highlight>
                  <a:srgbClr val="FFFFFF"/>
                </a:highlight>
                <a:latin typeface="Courier New"/>
                <a:ea typeface="Courier New"/>
                <a:cs typeface="Courier New"/>
                <a:sym typeface="Courier New"/>
              </a:rPr>
              <a:t>   </a:t>
            </a:r>
            <a:r>
              <a:rPr b="1" lang="en-GB" sz="1150">
                <a:highlight>
                  <a:srgbClr val="FFFFFF"/>
                </a:highlight>
                <a:latin typeface="Courier New"/>
                <a:ea typeface="Courier New"/>
                <a:cs typeface="Courier New"/>
                <a:sym typeface="Courier New"/>
              </a:rPr>
              <a:t>}</a:t>
            </a:r>
            <a:br>
              <a:rPr b="1" lang="en-GB" sz="1150">
                <a:highlight>
                  <a:srgbClr val="FFFFFF"/>
                </a:highlight>
                <a:latin typeface="Courier New"/>
                <a:ea typeface="Courier New"/>
                <a:cs typeface="Courier New"/>
                <a:sym typeface="Courier New"/>
              </a:rPr>
            </a:br>
            <a:r>
              <a:rPr b="1" lang="en-GB" sz="1150">
                <a:highlight>
                  <a:srgbClr val="FFFFFF"/>
                </a:highlight>
                <a:latin typeface="Courier New"/>
                <a:ea typeface="Courier New"/>
                <a:cs typeface="Courier New"/>
                <a:sym typeface="Courier New"/>
              </a:rPr>
              <a:t>   </a:t>
            </a:r>
            <a:r>
              <a:rPr lang="en-GB" sz="1150">
                <a:highlight>
                  <a:srgbClr val="FFFFFF"/>
                </a:highlight>
                <a:latin typeface="Courier New"/>
                <a:ea typeface="Courier New"/>
                <a:cs typeface="Courier New"/>
                <a:sym typeface="Courier New"/>
              </a:rPr>
              <a:t>println(</a:t>
            </a:r>
            <a:r>
              <a:rPr b="1" lang="en-GB" sz="1150">
                <a:solidFill>
                  <a:srgbClr val="008000"/>
                </a:solidFill>
                <a:highlight>
                  <a:srgbClr val="FFFFFF"/>
                </a:highlight>
                <a:latin typeface="Courier New"/>
                <a:ea typeface="Courier New"/>
                <a:cs typeface="Courier New"/>
                <a:sym typeface="Courier New"/>
              </a:rPr>
              <a:t>"Hello,"</a:t>
            </a:r>
            <a:r>
              <a:rPr lang="en-GB" sz="1150">
                <a:highlight>
                  <a:srgbClr val="FFFFFF"/>
                </a:highlight>
                <a:latin typeface="Courier New"/>
                <a:ea typeface="Courier New"/>
                <a:cs typeface="Courier New"/>
                <a:sym typeface="Courier New"/>
              </a:rPr>
              <a:t>)</a:t>
            </a:r>
            <a:br>
              <a:rPr lang="en-GB" sz="1150">
                <a:highlight>
                  <a:srgbClr val="FFFFFF"/>
                </a:highlight>
                <a:latin typeface="Courier New"/>
                <a:ea typeface="Courier New"/>
                <a:cs typeface="Courier New"/>
                <a:sym typeface="Courier New"/>
              </a:rPr>
            </a:br>
            <a:r>
              <a:rPr lang="en-GB" sz="1150">
                <a:highlight>
                  <a:srgbClr val="FFFFFF"/>
                </a:highlight>
                <a:latin typeface="Courier New"/>
                <a:ea typeface="Courier New"/>
                <a:cs typeface="Courier New"/>
                <a:sym typeface="Courier New"/>
              </a:rPr>
              <a:t>}</a:t>
            </a:r>
            <a:endParaRPr>
              <a:latin typeface="Lato"/>
              <a:ea typeface="Lato"/>
              <a:cs typeface="Lato"/>
              <a:sym typeface="Lato"/>
            </a:endParaRPr>
          </a:p>
        </p:txBody>
      </p:sp>
      <p:sp>
        <p:nvSpPr>
          <p:cNvPr id="418" name="Google Shape;418;p55"/>
          <p:cNvSpPr txBox="1"/>
          <p:nvPr/>
        </p:nvSpPr>
        <p:spPr>
          <a:xfrm>
            <a:off x="4572000" y="1076175"/>
            <a:ext cx="3498000" cy="1786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GB" sz="1150">
                <a:solidFill>
                  <a:srgbClr val="000080"/>
                </a:solidFill>
                <a:highlight>
                  <a:srgbClr val="FFFFFF"/>
                </a:highlight>
                <a:latin typeface="Courier New"/>
                <a:ea typeface="Courier New"/>
                <a:cs typeface="Courier New"/>
                <a:sym typeface="Courier New"/>
              </a:rPr>
              <a:t>fun </a:t>
            </a:r>
            <a:r>
              <a:rPr lang="en-GB" sz="1150">
                <a:highlight>
                  <a:srgbClr val="FFFFFF"/>
                </a:highlight>
                <a:latin typeface="Courier New"/>
                <a:ea typeface="Courier New"/>
                <a:cs typeface="Courier New"/>
                <a:sym typeface="Courier New"/>
              </a:rPr>
              <a:t>main() = </a:t>
            </a:r>
            <a:r>
              <a:rPr i="1" lang="en-GB" sz="1150">
                <a:highlight>
                  <a:srgbClr val="FFFFFF"/>
                </a:highlight>
                <a:latin typeface="Courier New"/>
                <a:ea typeface="Courier New"/>
                <a:cs typeface="Courier New"/>
                <a:sym typeface="Courier New"/>
              </a:rPr>
              <a:t>runBlocking </a:t>
            </a:r>
            <a:r>
              <a:rPr b="1" lang="en-GB" sz="1150">
                <a:highlight>
                  <a:srgbClr val="FFFFFF"/>
                </a:highlight>
                <a:latin typeface="Courier New"/>
                <a:ea typeface="Courier New"/>
                <a:cs typeface="Courier New"/>
                <a:sym typeface="Courier New"/>
              </a:rPr>
              <a:t>{</a:t>
            </a:r>
            <a:br>
              <a:rPr b="1" lang="en-GB" sz="1150">
                <a:highlight>
                  <a:srgbClr val="FFFFFF"/>
                </a:highlight>
                <a:latin typeface="Courier New"/>
                <a:ea typeface="Courier New"/>
                <a:cs typeface="Courier New"/>
                <a:sym typeface="Courier New"/>
              </a:rPr>
            </a:br>
            <a:r>
              <a:rPr b="1" lang="en-GB" sz="1150">
                <a:highlight>
                  <a:srgbClr val="FFFFFF"/>
                </a:highlight>
                <a:latin typeface="Courier New"/>
                <a:ea typeface="Courier New"/>
                <a:cs typeface="Courier New"/>
                <a:sym typeface="Courier New"/>
              </a:rPr>
              <a:t>   </a:t>
            </a:r>
            <a:r>
              <a:rPr i="1" lang="en-GB" sz="1150">
                <a:highlight>
                  <a:srgbClr val="FFFFFF"/>
                </a:highlight>
                <a:latin typeface="Courier New"/>
                <a:ea typeface="Courier New"/>
                <a:cs typeface="Courier New"/>
                <a:sym typeface="Courier New"/>
              </a:rPr>
              <a:t>launch </a:t>
            </a:r>
            <a:r>
              <a:rPr b="1" lang="en-GB" sz="1150">
                <a:highlight>
                  <a:srgbClr val="FFFFFF"/>
                </a:highlight>
                <a:latin typeface="Courier New"/>
                <a:ea typeface="Courier New"/>
                <a:cs typeface="Courier New"/>
                <a:sym typeface="Courier New"/>
              </a:rPr>
              <a:t>{ </a:t>
            </a:r>
            <a:r>
              <a:rPr lang="en-GB" sz="1150">
                <a:highlight>
                  <a:srgbClr val="FFFFFF"/>
                </a:highlight>
                <a:latin typeface="Courier New"/>
                <a:ea typeface="Courier New"/>
                <a:cs typeface="Courier New"/>
                <a:sym typeface="Courier New"/>
              </a:rPr>
              <a:t>doWorld() </a:t>
            </a:r>
            <a:r>
              <a:rPr b="1" lang="en-GB" sz="1150">
                <a:highlight>
                  <a:srgbClr val="FFFFFF"/>
                </a:highlight>
                <a:latin typeface="Courier New"/>
                <a:ea typeface="Courier New"/>
                <a:cs typeface="Courier New"/>
                <a:sym typeface="Courier New"/>
              </a:rPr>
              <a:t>}</a:t>
            </a:r>
            <a:br>
              <a:rPr b="1" lang="en-GB" sz="1150">
                <a:highlight>
                  <a:srgbClr val="FFFFFF"/>
                </a:highlight>
                <a:latin typeface="Courier New"/>
                <a:ea typeface="Courier New"/>
                <a:cs typeface="Courier New"/>
                <a:sym typeface="Courier New"/>
              </a:rPr>
            </a:br>
            <a:r>
              <a:rPr b="1" lang="en-GB" sz="1150">
                <a:highlight>
                  <a:srgbClr val="FFFFFF"/>
                </a:highlight>
                <a:latin typeface="Courier New"/>
                <a:ea typeface="Courier New"/>
                <a:cs typeface="Courier New"/>
                <a:sym typeface="Courier New"/>
              </a:rPr>
              <a:t>   </a:t>
            </a:r>
            <a:r>
              <a:rPr i="1" lang="en-GB" sz="1150">
                <a:highlight>
                  <a:srgbClr val="FFFFFF"/>
                </a:highlight>
                <a:latin typeface="Courier New"/>
                <a:ea typeface="Courier New"/>
                <a:cs typeface="Courier New"/>
                <a:sym typeface="Courier New"/>
              </a:rPr>
              <a:t>println</a:t>
            </a:r>
            <a:r>
              <a:rPr lang="en-GB" sz="1150">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"Hello,"</a:t>
            </a:r>
            <a:r>
              <a:rPr lang="en-GB" sz="1150">
                <a:highlight>
                  <a:srgbClr val="FFFFFF"/>
                </a:highlight>
                <a:latin typeface="Courier New"/>
                <a:ea typeface="Courier New"/>
                <a:cs typeface="Courier New"/>
                <a:sym typeface="Courier New"/>
              </a:rPr>
              <a:t>)</a:t>
            </a:r>
            <a:br>
              <a:rPr lang="en-GB" sz="1150">
                <a:highlight>
                  <a:srgbClr val="FFFFFF"/>
                </a:highlight>
                <a:latin typeface="Courier New"/>
                <a:ea typeface="Courier New"/>
                <a:cs typeface="Courier New"/>
                <a:sym typeface="Courier New"/>
              </a:rPr>
            </a:br>
            <a:r>
              <a:rPr b="1" lang="en-GB" sz="1150">
                <a:highlight>
                  <a:srgbClr val="FFFFFF"/>
                </a:highlight>
                <a:latin typeface="Courier New"/>
                <a:ea typeface="Courier New"/>
                <a:cs typeface="Courier New"/>
                <a:sym typeface="Courier New"/>
              </a:rPr>
              <a:t>}</a:t>
            </a:r>
            <a:endParaRPr b="1" sz="1150">
              <a:highlight>
                <a:srgbClr val="FFFFFF"/>
              </a:highlight>
              <a:latin typeface="Courier New"/>
              <a:ea typeface="Courier New"/>
              <a:cs typeface="Courier New"/>
              <a:sym typeface="Courier New"/>
            </a:endParaRPr>
          </a:p>
          <a:p>
            <a:pPr indent="0" lvl="0" marL="457200" rtl="0" algn="l">
              <a:lnSpc>
                <a:spcPct val="115000"/>
              </a:lnSpc>
              <a:spcBef>
                <a:spcPts val="1600"/>
              </a:spcBef>
              <a:spcAft>
                <a:spcPts val="0"/>
              </a:spcAft>
              <a:buNone/>
            </a:pPr>
            <a:r>
              <a:rPr b="1" lang="en-GB" sz="1150">
                <a:solidFill>
                  <a:srgbClr val="000080"/>
                </a:solidFill>
                <a:highlight>
                  <a:srgbClr val="FFFFFF"/>
                </a:highlight>
                <a:latin typeface="Courier New"/>
                <a:ea typeface="Courier New"/>
                <a:cs typeface="Courier New"/>
                <a:sym typeface="Courier New"/>
              </a:rPr>
              <a:t>suspend fun </a:t>
            </a:r>
            <a:r>
              <a:rPr lang="en-GB" sz="1150">
                <a:highlight>
                  <a:srgbClr val="FFFFFF"/>
                </a:highlight>
                <a:latin typeface="Courier New"/>
                <a:ea typeface="Courier New"/>
                <a:cs typeface="Courier New"/>
                <a:sym typeface="Courier New"/>
              </a:rPr>
              <a:t>doWorld() {</a:t>
            </a:r>
            <a:br>
              <a:rPr lang="en-GB" sz="1150">
                <a:highlight>
                  <a:srgbClr val="FFFFFF"/>
                </a:highlight>
                <a:latin typeface="Courier New"/>
                <a:ea typeface="Courier New"/>
                <a:cs typeface="Courier New"/>
                <a:sym typeface="Courier New"/>
              </a:rPr>
            </a:br>
            <a:r>
              <a:rPr lang="en-GB" sz="1150">
                <a:highlight>
                  <a:srgbClr val="FFFFFF"/>
                </a:highlight>
                <a:latin typeface="Courier New"/>
                <a:ea typeface="Courier New"/>
                <a:cs typeface="Courier New"/>
                <a:sym typeface="Courier New"/>
              </a:rPr>
              <a:t>   </a:t>
            </a:r>
            <a:r>
              <a:rPr i="1" lang="en-GB" sz="1150">
                <a:highlight>
                  <a:srgbClr val="FFFFFF"/>
                </a:highlight>
                <a:latin typeface="Courier New"/>
                <a:ea typeface="Courier New"/>
                <a:cs typeface="Courier New"/>
                <a:sym typeface="Courier New"/>
              </a:rPr>
              <a:t>delay</a:t>
            </a:r>
            <a:r>
              <a:rPr lang="en-GB" sz="1150">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1000L</a:t>
            </a:r>
            <a:r>
              <a:rPr lang="en-GB" sz="1150">
                <a:highlight>
                  <a:srgbClr val="FFFFFF"/>
                </a:highlight>
                <a:latin typeface="Courier New"/>
                <a:ea typeface="Courier New"/>
                <a:cs typeface="Courier New"/>
                <a:sym typeface="Courier New"/>
              </a:rPr>
              <a:t>)</a:t>
            </a:r>
            <a:br>
              <a:rPr lang="en-GB" sz="1150">
                <a:highlight>
                  <a:srgbClr val="FFFFFF"/>
                </a:highlight>
                <a:latin typeface="Courier New"/>
                <a:ea typeface="Courier New"/>
                <a:cs typeface="Courier New"/>
                <a:sym typeface="Courier New"/>
              </a:rPr>
            </a:br>
            <a:r>
              <a:rPr lang="en-GB" sz="1150">
                <a:highlight>
                  <a:srgbClr val="FFFFFF"/>
                </a:highlight>
                <a:latin typeface="Courier New"/>
                <a:ea typeface="Courier New"/>
                <a:cs typeface="Courier New"/>
                <a:sym typeface="Courier New"/>
              </a:rPr>
              <a:t>   </a:t>
            </a:r>
            <a:r>
              <a:rPr i="1" lang="en-GB" sz="1150">
                <a:highlight>
                  <a:srgbClr val="FFFFFF"/>
                </a:highlight>
                <a:latin typeface="Courier New"/>
                <a:ea typeface="Courier New"/>
                <a:cs typeface="Courier New"/>
                <a:sym typeface="Courier New"/>
              </a:rPr>
              <a:t>println</a:t>
            </a:r>
            <a:r>
              <a:rPr lang="en-GB" sz="1150">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"World!"</a:t>
            </a:r>
            <a:r>
              <a:rPr lang="en-GB" sz="1150">
                <a:highlight>
                  <a:srgbClr val="FFFFFF"/>
                </a:highlight>
                <a:latin typeface="Courier New"/>
                <a:ea typeface="Courier New"/>
                <a:cs typeface="Courier New"/>
                <a:sym typeface="Courier New"/>
              </a:rPr>
              <a:t>)</a:t>
            </a:r>
            <a:br>
              <a:rPr lang="en-GB" sz="1150">
                <a:highlight>
                  <a:srgbClr val="FFFFFF"/>
                </a:highlight>
                <a:latin typeface="Courier New"/>
                <a:ea typeface="Courier New"/>
                <a:cs typeface="Courier New"/>
                <a:sym typeface="Courier New"/>
              </a:rPr>
            </a:br>
            <a:r>
              <a:rPr lang="en-GB" sz="1150">
                <a:highlight>
                  <a:srgbClr val="FFFFFF"/>
                </a:highlight>
                <a:latin typeface="Courier New"/>
                <a:ea typeface="Courier New"/>
                <a:cs typeface="Courier New"/>
                <a:sym typeface="Courier New"/>
              </a:rPr>
              <a:t>}</a:t>
            </a:r>
            <a:endParaRPr sz="1150">
              <a:highlight>
                <a:srgbClr val="FFFFFF"/>
              </a:highlight>
              <a:latin typeface="Courier New"/>
              <a:ea typeface="Courier New"/>
              <a:cs typeface="Courier New"/>
              <a:sym typeface="Courier New"/>
            </a:endParaRPr>
          </a:p>
          <a:p>
            <a:pPr indent="0" lvl="0" marL="0" rtl="0" algn="l">
              <a:lnSpc>
                <a:spcPct val="115000"/>
              </a:lnSpc>
              <a:spcBef>
                <a:spcPts val="1600"/>
              </a:spcBef>
              <a:spcAft>
                <a:spcPts val="1600"/>
              </a:spcAft>
              <a:buNone/>
            </a:pPr>
            <a:r>
              <a:t/>
            </a:r>
            <a:endParaRPr sz="1150">
              <a:highlight>
                <a:srgbClr val="FFFFFF"/>
              </a:highlight>
              <a:latin typeface="Courier New"/>
              <a:ea typeface="Courier New"/>
              <a:cs typeface="Courier New"/>
              <a:sym typeface="Courier New"/>
            </a:endParaRPr>
          </a:p>
        </p:txBody>
      </p:sp>
      <p:sp>
        <p:nvSpPr>
          <p:cNvPr id="419" name="Google Shape;419;p55"/>
          <p:cNvSpPr txBox="1"/>
          <p:nvPr/>
        </p:nvSpPr>
        <p:spPr>
          <a:xfrm>
            <a:off x="510700" y="3030275"/>
            <a:ext cx="7920900" cy="16269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launched jobs can be cancelled or can have timeout</a:t>
            </a:r>
            <a:endParaRPr sz="1300">
              <a:solidFill>
                <a:schemeClr val="lt1"/>
              </a:solidFill>
              <a:latin typeface="Lato"/>
              <a:ea typeface="Lato"/>
              <a:cs typeface="Lato"/>
              <a:sym typeface="Lato"/>
            </a:endParaRPr>
          </a:p>
          <a:p>
            <a:pPr indent="-311150" lvl="0" marL="457200" rtl="0" algn="l">
              <a:lnSpc>
                <a:spcPct val="115000"/>
              </a:lnSpc>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it is possible to cancel in the middle of computation if the coroutine checks for cancellation (</a:t>
            </a:r>
            <a:r>
              <a:rPr lang="en-GB" sz="1300">
                <a:solidFill>
                  <a:schemeClr val="lt1"/>
                </a:solidFill>
                <a:latin typeface="Courier New"/>
                <a:ea typeface="Courier New"/>
                <a:cs typeface="Courier New"/>
                <a:sym typeface="Courier New"/>
              </a:rPr>
              <a:t>yield</a:t>
            </a:r>
            <a:r>
              <a:rPr lang="en-GB" sz="1300">
                <a:solidFill>
                  <a:schemeClr val="lt1"/>
                </a:solidFill>
                <a:latin typeface="Lato"/>
                <a:ea typeface="Lato"/>
                <a:cs typeface="Lato"/>
                <a:sym typeface="Lato"/>
              </a:rPr>
              <a:t> or </a:t>
            </a:r>
            <a:r>
              <a:rPr lang="en-GB" sz="1300">
                <a:solidFill>
                  <a:schemeClr val="lt1"/>
                </a:solidFill>
                <a:latin typeface="Courier New"/>
                <a:ea typeface="Courier New"/>
                <a:cs typeface="Courier New"/>
                <a:sym typeface="Courier New"/>
              </a:rPr>
              <a:t>isActive</a:t>
            </a:r>
            <a:r>
              <a:rPr lang="en-GB" sz="1300">
                <a:solidFill>
                  <a:schemeClr val="lt1"/>
                </a:solidFill>
                <a:latin typeface="Lato"/>
                <a:ea typeface="Lato"/>
                <a:cs typeface="Lato"/>
                <a:sym typeface="Lato"/>
              </a:rPr>
              <a:t>)</a:t>
            </a:r>
            <a:br>
              <a:rPr lang="en-GB" sz="1300">
                <a:solidFill>
                  <a:schemeClr val="lt1"/>
                </a:solidFill>
                <a:latin typeface="Lato"/>
                <a:ea typeface="Lato"/>
                <a:cs typeface="Lato"/>
                <a:sym typeface="Lato"/>
              </a:rPr>
            </a:br>
            <a:r>
              <a:rPr b="1" lang="en-GB" sz="1150">
                <a:solidFill>
                  <a:srgbClr val="000080"/>
                </a:solidFill>
                <a:highlight>
                  <a:srgbClr val="FFFFFF"/>
                </a:highlight>
                <a:latin typeface="Courier New"/>
                <a:ea typeface="Courier New"/>
                <a:cs typeface="Courier New"/>
                <a:sym typeface="Courier New"/>
              </a:rPr>
              <a:t>val </a:t>
            </a:r>
            <a:r>
              <a:rPr lang="en-GB" sz="1150">
                <a:highlight>
                  <a:srgbClr val="FFFFFF"/>
                </a:highlight>
                <a:latin typeface="Courier New"/>
                <a:ea typeface="Courier New"/>
                <a:cs typeface="Courier New"/>
                <a:sym typeface="Courier New"/>
              </a:rPr>
              <a:t>result = withTimeoutOrNull(</a:t>
            </a:r>
            <a:r>
              <a:rPr lang="en-GB" sz="1150">
                <a:solidFill>
                  <a:srgbClr val="0000FF"/>
                </a:solidFill>
                <a:highlight>
                  <a:srgbClr val="FFFFFF"/>
                </a:highlight>
                <a:latin typeface="Courier New"/>
                <a:ea typeface="Courier New"/>
                <a:cs typeface="Courier New"/>
                <a:sym typeface="Courier New"/>
              </a:rPr>
              <a:t>1300L</a:t>
            </a:r>
            <a:r>
              <a:rPr lang="en-GB" sz="1150">
                <a:highlight>
                  <a:srgbClr val="FFFFFF"/>
                </a:highlight>
                <a:latin typeface="Courier New"/>
                <a:ea typeface="Courier New"/>
                <a:cs typeface="Courier New"/>
                <a:sym typeface="Courier New"/>
              </a:rPr>
              <a:t>) </a:t>
            </a:r>
            <a:r>
              <a:rPr b="1" lang="en-GB" sz="1150">
                <a:highlight>
                  <a:srgbClr val="FFFFFF"/>
                </a:highlight>
                <a:latin typeface="Courier New"/>
                <a:ea typeface="Courier New"/>
                <a:cs typeface="Courier New"/>
                <a:sym typeface="Courier New"/>
              </a:rPr>
              <a:t>{</a:t>
            </a:r>
            <a:br>
              <a:rPr b="1" lang="en-GB" sz="1150">
                <a:highlight>
                  <a:srgbClr val="FFFFFF"/>
                </a:highlight>
                <a:latin typeface="Courier New"/>
                <a:ea typeface="Courier New"/>
                <a:cs typeface="Courier New"/>
                <a:sym typeface="Courier New"/>
              </a:rPr>
            </a:br>
            <a:r>
              <a:rPr b="1" lang="en-GB" sz="1150">
                <a:highlight>
                  <a:srgbClr val="FFFFFF"/>
                </a:highlight>
                <a:latin typeface="Courier New"/>
                <a:ea typeface="Courier New"/>
                <a:cs typeface="Courier New"/>
                <a:sym typeface="Courier New"/>
              </a:rPr>
              <a:t>    </a:t>
            </a:r>
            <a:r>
              <a:rPr i="1" lang="en-GB" sz="1150">
                <a:highlight>
                  <a:srgbClr val="FFFFFF"/>
                </a:highlight>
                <a:latin typeface="Courier New"/>
                <a:ea typeface="Courier New"/>
                <a:cs typeface="Courier New"/>
                <a:sym typeface="Courier New"/>
              </a:rPr>
              <a:t>repeat</a:t>
            </a:r>
            <a:r>
              <a:rPr lang="en-GB" sz="1150">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1000</a:t>
            </a:r>
            <a:r>
              <a:rPr lang="en-GB" sz="1150">
                <a:highlight>
                  <a:srgbClr val="FFFFFF"/>
                </a:highlight>
                <a:latin typeface="Courier New"/>
                <a:ea typeface="Courier New"/>
                <a:cs typeface="Courier New"/>
                <a:sym typeface="Courier New"/>
              </a:rPr>
              <a:t>) </a:t>
            </a:r>
            <a:r>
              <a:rPr b="1" lang="en-GB" sz="1150">
                <a:highlight>
                  <a:srgbClr val="FFFFFF"/>
                </a:highlight>
                <a:latin typeface="Courier New"/>
                <a:ea typeface="Courier New"/>
                <a:cs typeface="Courier New"/>
                <a:sym typeface="Courier New"/>
              </a:rPr>
              <a:t>{ </a:t>
            </a:r>
            <a:r>
              <a:rPr lang="en-GB" sz="1150">
                <a:highlight>
                  <a:srgbClr val="FFFFFF"/>
                </a:highlight>
                <a:latin typeface="Courier New"/>
                <a:ea typeface="Courier New"/>
                <a:cs typeface="Courier New"/>
                <a:sym typeface="Courier New"/>
              </a:rPr>
              <a:t>i </a:t>
            </a:r>
            <a:r>
              <a:rPr b="1" lang="en-GB" sz="1150">
                <a:highlight>
                  <a:srgbClr val="FFFFFF"/>
                </a:highlight>
                <a:latin typeface="Courier New"/>
                <a:ea typeface="Courier New"/>
                <a:cs typeface="Courier New"/>
                <a:sym typeface="Courier New"/>
              </a:rPr>
              <a:t>-&gt; </a:t>
            </a:r>
            <a:r>
              <a:rPr i="1" lang="en-GB" sz="1150">
                <a:highlight>
                  <a:srgbClr val="FFFFFF"/>
                </a:highlight>
                <a:latin typeface="Courier New"/>
                <a:ea typeface="Courier New"/>
                <a:cs typeface="Courier New"/>
                <a:sym typeface="Courier New"/>
              </a:rPr>
              <a:t>println</a:t>
            </a:r>
            <a:r>
              <a:rPr lang="en-GB" sz="1150">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"I'm sleeping </a:t>
            </a:r>
            <a:r>
              <a:rPr b="1" lang="en-GB" sz="1150">
                <a:solidFill>
                  <a:srgbClr val="000080"/>
                </a:solidFill>
                <a:highlight>
                  <a:srgbClr val="FFFFFF"/>
                </a:highlight>
                <a:latin typeface="Courier New"/>
                <a:ea typeface="Courier New"/>
                <a:cs typeface="Courier New"/>
                <a:sym typeface="Courier New"/>
              </a:rPr>
              <a:t>$</a:t>
            </a:r>
            <a:r>
              <a:rPr lang="en-GB" sz="1150">
                <a:highlight>
                  <a:srgbClr val="FFFFFF"/>
                </a:highlight>
                <a:latin typeface="Courier New"/>
                <a:ea typeface="Courier New"/>
                <a:cs typeface="Courier New"/>
                <a:sym typeface="Courier New"/>
              </a:rPr>
              <a:t>i</a:t>
            </a:r>
            <a:r>
              <a:rPr b="1" lang="en-GB" sz="1150">
                <a:solidFill>
                  <a:srgbClr val="008000"/>
                </a:solidFill>
                <a:highlight>
                  <a:srgbClr val="FFFFFF"/>
                </a:highlight>
                <a:latin typeface="Courier New"/>
                <a:ea typeface="Courier New"/>
                <a:cs typeface="Courier New"/>
                <a:sym typeface="Courier New"/>
              </a:rPr>
              <a:t> ..."</a:t>
            </a:r>
            <a:r>
              <a:rPr lang="en-GB" sz="1150">
                <a:highlight>
                  <a:srgbClr val="FFFFFF"/>
                </a:highlight>
                <a:latin typeface="Courier New"/>
                <a:ea typeface="Courier New"/>
                <a:cs typeface="Courier New"/>
                <a:sym typeface="Courier New"/>
              </a:rPr>
              <a:t>); </a:t>
            </a:r>
            <a:r>
              <a:rPr i="1" lang="en-GB" sz="1150">
                <a:highlight>
                  <a:srgbClr val="FFFFFF"/>
                </a:highlight>
                <a:latin typeface="Courier New"/>
                <a:ea typeface="Courier New"/>
                <a:cs typeface="Courier New"/>
                <a:sym typeface="Courier New"/>
              </a:rPr>
              <a:t>delay</a:t>
            </a:r>
            <a:r>
              <a:rPr lang="en-GB" sz="1150">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500L</a:t>
            </a:r>
            <a:r>
              <a:rPr lang="en-GB" sz="1150">
                <a:highlight>
                  <a:srgbClr val="FFFFFF"/>
                </a:highlight>
                <a:latin typeface="Courier New"/>
                <a:ea typeface="Courier New"/>
                <a:cs typeface="Courier New"/>
                <a:sym typeface="Courier New"/>
              </a:rPr>
              <a:t>) </a:t>
            </a:r>
            <a:r>
              <a:rPr b="1" lang="en-GB" sz="1150">
                <a:highlight>
                  <a:srgbClr val="FFFFFF"/>
                </a:highlight>
                <a:latin typeface="Courier New"/>
                <a:ea typeface="Courier New"/>
                <a:cs typeface="Courier New"/>
                <a:sym typeface="Courier New"/>
              </a:rPr>
              <a:t>}</a:t>
            </a:r>
            <a:br>
              <a:rPr b="1" lang="en-GB" sz="1150">
                <a:highlight>
                  <a:srgbClr val="FFFFFF"/>
                </a:highlight>
                <a:latin typeface="Courier New"/>
                <a:ea typeface="Courier New"/>
                <a:cs typeface="Courier New"/>
                <a:sym typeface="Courier New"/>
              </a:rPr>
            </a:br>
            <a:r>
              <a:rPr b="1" lang="en-GB" sz="1150">
                <a:highlight>
                  <a:srgbClr val="FFFFFF"/>
                </a:highlight>
                <a:latin typeface="Courier New"/>
                <a:ea typeface="Courier New"/>
                <a:cs typeface="Courier New"/>
                <a:sym typeface="Courier New"/>
              </a:rPr>
              <a:t>   </a:t>
            </a:r>
            <a:r>
              <a:rPr b="1" lang="en-GB" sz="1150">
                <a:solidFill>
                  <a:srgbClr val="008000"/>
                </a:solidFill>
                <a:highlight>
                  <a:srgbClr val="FFFFFF"/>
                </a:highlight>
                <a:latin typeface="Courier New"/>
                <a:ea typeface="Courier New"/>
                <a:cs typeface="Courier New"/>
                <a:sym typeface="Courier New"/>
              </a:rPr>
              <a:t>"Done" </a:t>
            </a:r>
            <a:r>
              <a:rPr i="1" lang="en-GB" sz="1150">
                <a:solidFill>
                  <a:srgbClr val="808080"/>
                </a:solidFill>
                <a:highlight>
                  <a:srgbClr val="FFFFFF"/>
                </a:highlight>
                <a:latin typeface="Courier New"/>
                <a:ea typeface="Courier New"/>
                <a:cs typeface="Courier New"/>
                <a:sym typeface="Courier New"/>
              </a:rPr>
              <a:t>// will get cancelled before it produces this result</a:t>
            </a:r>
            <a:br>
              <a:rPr i="1" lang="en-GB" sz="1150">
                <a:solidFill>
                  <a:srgbClr val="808080"/>
                </a:solidFill>
                <a:highlight>
                  <a:srgbClr val="FFFFFF"/>
                </a:highlight>
                <a:latin typeface="Courier New"/>
                <a:ea typeface="Courier New"/>
                <a:cs typeface="Courier New"/>
                <a:sym typeface="Courier New"/>
              </a:rPr>
            </a:br>
            <a:r>
              <a:rPr b="1" lang="en-GB" sz="1150">
                <a:highlight>
                  <a:srgbClr val="FFFFFF"/>
                </a:highlight>
                <a:latin typeface="Courier New"/>
                <a:ea typeface="Courier New"/>
                <a:cs typeface="Courier New"/>
                <a:sym typeface="Courier New"/>
              </a:rPr>
              <a:t>}</a:t>
            </a:r>
            <a:endParaRPr sz="13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0"/>
          <p:cNvSpPr txBox="1"/>
          <p:nvPr>
            <p:ph type="title"/>
          </p:nvPr>
        </p:nvSpPr>
        <p:spPr>
          <a:xfrm>
            <a:off x="1414475" y="88950"/>
            <a:ext cx="6921900" cy="5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About Java</a:t>
            </a:r>
            <a:endParaRPr/>
          </a:p>
        </p:txBody>
      </p:sp>
      <p:pic>
        <p:nvPicPr>
          <p:cNvPr id="199" name="Google Shape;199;p20"/>
          <p:cNvPicPr preferRelativeResize="0"/>
          <p:nvPr/>
        </p:nvPicPr>
        <p:blipFill>
          <a:blip r:embed="rId3">
            <a:alphaModFix/>
          </a:blip>
          <a:stretch>
            <a:fillRect/>
          </a:stretch>
        </p:blipFill>
        <p:spPr>
          <a:xfrm>
            <a:off x="3444600" y="723025"/>
            <a:ext cx="2254800" cy="4006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56"/>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Coroutines</a:t>
            </a:r>
            <a:endParaRPr/>
          </a:p>
        </p:txBody>
      </p:sp>
      <p:sp>
        <p:nvSpPr>
          <p:cNvPr id="425" name="Google Shape;425;p56"/>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suspendable functions are sequential when not called as coroutine</a:t>
            </a:r>
            <a:br>
              <a:rPr lang="en-GB"/>
            </a:br>
            <a:r>
              <a:rPr b="1" lang="en-GB" sz="1150">
                <a:solidFill>
                  <a:srgbClr val="000080"/>
                </a:solidFill>
                <a:highlight>
                  <a:srgbClr val="FFFFFF"/>
                </a:highlight>
                <a:latin typeface="Courier New"/>
                <a:ea typeface="Courier New"/>
                <a:cs typeface="Courier New"/>
                <a:sym typeface="Courier New"/>
              </a:rPr>
              <a:t>suspend fun </a:t>
            </a:r>
            <a:r>
              <a:rPr lang="en-GB" sz="1150">
                <a:solidFill>
                  <a:srgbClr val="000000"/>
                </a:solidFill>
                <a:highlight>
                  <a:srgbClr val="FFFFFF"/>
                </a:highlight>
                <a:latin typeface="Courier New"/>
                <a:ea typeface="Courier New"/>
                <a:cs typeface="Courier New"/>
                <a:sym typeface="Courier New"/>
              </a:rPr>
              <a:t>doSomethingUsefulOne(): Int { </a:t>
            </a:r>
            <a:r>
              <a:rPr i="1" lang="en-GB" sz="1150">
                <a:solidFill>
                  <a:srgbClr val="000000"/>
                </a:solidFill>
                <a:highlight>
                  <a:srgbClr val="FFFFFF"/>
                </a:highlight>
                <a:latin typeface="Courier New"/>
                <a:ea typeface="Courier New"/>
                <a:cs typeface="Courier New"/>
                <a:sym typeface="Courier New"/>
              </a:rPr>
              <a:t>delay</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1000L</a:t>
            </a: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return </a:t>
            </a:r>
            <a:r>
              <a:rPr lang="en-GB" sz="1150">
                <a:solidFill>
                  <a:srgbClr val="0000FF"/>
                </a:solidFill>
                <a:highlight>
                  <a:srgbClr val="FFFFFF"/>
                </a:highlight>
                <a:latin typeface="Courier New"/>
                <a:ea typeface="Courier New"/>
                <a:cs typeface="Courier New"/>
                <a:sym typeface="Courier New"/>
              </a:rPr>
              <a:t>13 </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suspend fun </a:t>
            </a:r>
            <a:r>
              <a:rPr lang="en-GB" sz="1150">
                <a:solidFill>
                  <a:srgbClr val="000000"/>
                </a:solidFill>
                <a:highlight>
                  <a:srgbClr val="FFFFFF"/>
                </a:highlight>
                <a:latin typeface="Courier New"/>
                <a:ea typeface="Courier New"/>
                <a:cs typeface="Courier New"/>
                <a:sym typeface="Courier New"/>
              </a:rPr>
              <a:t>doSomethingUsefulTwo(): Int { </a:t>
            </a:r>
            <a:r>
              <a:rPr i="1" lang="en-GB" sz="1150">
                <a:solidFill>
                  <a:srgbClr val="000000"/>
                </a:solidFill>
                <a:highlight>
                  <a:srgbClr val="FFFFFF"/>
                </a:highlight>
                <a:latin typeface="Courier New"/>
                <a:ea typeface="Courier New"/>
                <a:cs typeface="Courier New"/>
                <a:sym typeface="Courier New"/>
              </a:rPr>
              <a:t>delay</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1000L</a:t>
            </a: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return </a:t>
            </a:r>
            <a:r>
              <a:rPr lang="en-GB" sz="1150">
                <a:solidFill>
                  <a:srgbClr val="0000FF"/>
                </a:solidFill>
                <a:highlight>
                  <a:srgbClr val="FFFFFF"/>
                </a:highlight>
                <a:latin typeface="Courier New"/>
                <a:ea typeface="Courier New"/>
                <a:cs typeface="Courier New"/>
                <a:sym typeface="Courier New"/>
              </a:rPr>
              <a:t>29 </a:t>
            </a:r>
            <a:r>
              <a:rPr lang="en-GB"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0" lvl="0" marL="457200" rtl="0" algn="l">
              <a:spcBef>
                <a:spcPts val="1600"/>
              </a:spcBef>
              <a:spcAft>
                <a:spcPts val="1600"/>
              </a:spcAft>
              <a:buNone/>
            </a:pPr>
            <a:r>
              <a:t/>
            </a:r>
            <a:endParaRPr/>
          </a:p>
        </p:txBody>
      </p:sp>
      <p:sp>
        <p:nvSpPr>
          <p:cNvPr id="426" name="Google Shape;426;p56"/>
          <p:cNvSpPr txBox="1"/>
          <p:nvPr/>
        </p:nvSpPr>
        <p:spPr>
          <a:xfrm>
            <a:off x="1074000" y="1575925"/>
            <a:ext cx="3498000" cy="178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150">
                <a:solidFill>
                  <a:srgbClr val="000080"/>
                </a:solidFill>
                <a:highlight>
                  <a:srgbClr val="FFFFFF"/>
                </a:highlight>
                <a:latin typeface="Courier New"/>
                <a:ea typeface="Courier New"/>
                <a:cs typeface="Courier New"/>
                <a:sym typeface="Courier New"/>
              </a:rPr>
              <a:t>val </a:t>
            </a:r>
            <a:r>
              <a:rPr lang="en-GB" sz="1150">
                <a:highlight>
                  <a:srgbClr val="FFFFFF"/>
                </a:highlight>
                <a:latin typeface="Courier New"/>
                <a:ea typeface="Courier New"/>
                <a:cs typeface="Courier New"/>
                <a:sym typeface="Courier New"/>
              </a:rPr>
              <a:t>time = </a:t>
            </a:r>
            <a:r>
              <a:rPr i="1" lang="en-GB" sz="1150">
                <a:highlight>
                  <a:srgbClr val="FFFFFF"/>
                </a:highlight>
                <a:latin typeface="Courier New"/>
                <a:ea typeface="Courier New"/>
                <a:cs typeface="Courier New"/>
                <a:sym typeface="Courier New"/>
              </a:rPr>
              <a:t>measureTimeMillis </a:t>
            </a:r>
            <a:r>
              <a:rPr b="1" lang="en-GB" sz="1150">
                <a:highlight>
                  <a:srgbClr val="FFFFFF"/>
                </a:highlight>
                <a:latin typeface="Courier New"/>
                <a:ea typeface="Courier New"/>
                <a:cs typeface="Courier New"/>
                <a:sym typeface="Courier New"/>
              </a:rPr>
              <a:t>{</a:t>
            </a:r>
            <a:br>
              <a:rPr b="1" lang="en-GB" sz="1150">
                <a:highlight>
                  <a:srgbClr val="FFFFFF"/>
                </a:highlight>
                <a:latin typeface="Courier New"/>
                <a:ea typeface="Courier New"/>
                <a:cs typeface="Courier New"/>
                <a:sym typeface="Courier New"/>
              </a:rPr>
            </a:br>
            <a:r>
              <a:rPr b="1" lang="en-GB" sz="1150">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lang="en-GB" sz="1150">
                <a:highlight>
                  <a:srgbClr val="FFFFFF"/>
                </a:highlight>
                <a:latin typeface="Courier New"/>
                <a:ea typeface="Courier New"/>
                <a:cs typeface="Courier New"/>
                <a:sym typeface="Courier New"/>
              </a:rPr>
              <a:t>one = doSomethingUsefulOne()</a:t>
            </a:r>
            <a:br>
              <a:rPr lang="en-GB" sz="1150">
                <a:highlight>
                  <a:srgbClr val="FFFFFF"/>
                </a:highlight>
                <a:latin typeface="Courier New"/>
                <a:ea typeface="Courier New"/>
                <a:cs typeface="Courier New"/>
                <a:sym typeface="Courier New"/>
              </a:rPr>
            </a:br>
            <a:r>
              <a:rPr lang="en-GB" sz="1150">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lang="en-GB" sz="1150">
                <a:highlight>
                  <a:srgbClr val="FFFFFF"/>
                </a:highlight>
                <a:latin typeface="Courier New"/>
                <a:ea typeface="Courier New"/>
                <a:cs typeface="Courier New"/>
                <a:sym typeface="Courier New"/>
              </a:rPr>
              <a:t>two = doSomethingUsefulTwo()</a:t>
            </a:r>
            <a:br>
              <a:rPr lang="en-GB" sz="1150">
                <a:highlight>
                  <a:srgbClr val="FFFFFF"/>
                </a:highlight>
                <a:latin typeface="Courier New"/>
                <a:ea typeface="Courier New"/>
                <a:cs typeface="Courier New"/>
                <a:sym typeface="Courier New"/>
              </a:rPr>
            </a:br>
            <a:r>
              <a:rPr lang="en-GB" sz="1150">
                <a:highlight>
                  <a:srgbClr val="FFFFFF"/>
                </a:highlight>
                <a:latin typeface="Courier New"/>
                <a:ea typeface="Courier New"/>
                <a:cs typeface="Courier New"/>
                <a:sym typeface="Courier New"/>
              </a:rPr>
              <a:t>   </a:t>
            </a:r>
            <a:r>
              <a:rPr i="1" lang="en-GB" sz="1150">
                <a:highlight>
                  <a:srgbClr val="FFFFFF"/>
                </a:highlight>
                <a:latin typeface="Courier New"/>
                <a:ea typeface="Courier New"/>
                <a:cs typeface="Courier New"/>
                <a:sym typeface="Courier New"/>
              </a:rPr>
              <a:t>println</a:t>
            </a:r>
            <a:r>
              <a:rPr lang="en-GB" sz="1150">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a:t>
            </a:r>
            <a:r>
              <a:rPr b="1" lang="en-GB" sz="1150">
                <a:solidFill>
                  <a:srgbClr val="000080"/>
                </a:solidFill>
                <a:highlight>
                  <a:srgbClr val="FFFFFF"/>
                </a:highlight>
                <a:latin typeface="Courier New"/>
                <a:ea typeface="Courier New"/>
                <a:cs typeface="Courier New"/>
                <a:sym typeface="Courier New"/>
              </a:rPr>
              <a:t>${</a:t>
            </a:r>
            <a:r>
              <a:rPr lang="en-GB" sz="1150">
                <a:highlight>
                  <a:srgbClr val="FFFFFF"/>
                </a:highlight>
                <a:latin typeface="Courier New"/>
                <a:ea typeface="Courier New"/>
                <a:cs typeface="Courier New"/>
                <a:sym typeface="Courier New"/>
              </a:rPr>
              <a:t>one + two</a:t>
            </a:r>
            <a:r>
              <a:rPr b="1" lang="en-GB" sz="1150">
                <a:solidFill>
                  <a:srgbClr val="00008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a:t>
            </a:r>
            <a:r>
              <a:rPr lang="en-GB" sz="1150">
                <a:highlight>
                  <a:srgbClr val="FFFFFF"/>
                </a:highlight>
                <a:latin typeface="Courier New"/>
                <a:ea typeface="Courier New"/>
                <a:cs typeface="Courier New"/>
                <a:sym typeface="Courier New"/>
              </a:rPr>
              <a:t>)</a:t>
            </a:r>
            <a:br>
              <a:rPr lang="en-GB" sz="1150">
                <a:highlight>
                  <a:srgbClr val="FFFFFF"/>
                </a:highlight>
                <a:latin typeface="Courier New"/>
                <a:ea typeface="Courier New"/>
                <a:cs typeface="Courier New"/>
                <a:sym typeface="Courier New"/>
              </a:rPr>
            </a:br>
            <a:r>
              <a:rPr b="1" lang="en-GB" sz="1150">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 2 sec</a:t>
            </a:r>
            <a:endParaRPr i="1" sz="1150">
              <a:solidFill>
                <a:srgbClr val="808080"/>
              </a:solidFill>
              <a:highlight>
                <a:srgbClr val="FFFFFF"/>
              </a:highlight>
              <a:latin typeface="Courier New"/>
              <a:ea typeface="Courier New"/>
              <a:cs typeface="Courier New"/>
              <a:sym typeface="Courier New"/>
            </a:endParaRPr>
          </a:p>
          <a:p>
            <a:pPr indent="0" lvl="0" marL="0" rtl="0" algn="l">
              <a:lnSpc>
                <a:spcPct val="115000"/>
              </a:lnSpc>
              <a:spcBef>
                <a:spcPts val="1600"/>
              </a:spcBef>
              <a:spcAft>
                <a:spcPts val="1600"/>
              </a:spcAft>
              <a:buNone/>
            </a:pPr>
            <a:r>
              <a:t/>
            </a:r>
            <a:endParaRPr sz="1150">
              <a:highlight>
                <a:srgbClr val="FFFFFF"/>
              </a:highlight>
              <a:latin typeface="Courier New"/>
              <a:ea typeface="Courier New"/>
              <a:cs typeface="Courier New"/>
              <a:sym typeface="Courier New"/>
            </a:endParaRPr>
          </a:p>
        </p:txBody>
      </p:sp>
      <p:sp>
        <p:nvSpPr>
          <p:cNvPr id="427" name="Google Shape;427;p56"/>
          <p:cNvSpPr txBox="1"/>
          <p:nvPr/>
        </p:nvSpPr>
        <p:spPr>
          <a:xfrm>
            <a:off x="4572000" y="1575925"/>
            <a:ext cx="4157400" cy="178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150">
                <a:solidFill>
                  <a:srgbClr val="000080"/>
                </a:solidFill>
                <a:highlight>
                  <a:srgbClr val="FFFFFF"/>
                </a:highlight>
                <a:latin typeface="Courier New"/>
                <a:ea typeface="Courier New"/>
                <a:cs typeface="Courier New"/>
                <a:sym typeface="Courier New"/>
              </a:rPr>
              <a:t>val </a:t>
            </a:r>
            <a:r>
              <a:rPr lang="en-GB" sz="1150">
                <a:highlight>
                  <a:srgbClr val="FFFFFF"/>
                </a:highlight>
                <a:latin typeface="Courier New"/>
                <a:ea typeface="Courier New"/>
                <a:cs typeface="Courier New"/>
                <a:sym typeface="Courier New"/>
              </a:rPr>
              <a:t>time = </a:t>
            </a:r>
            <a:r>
              <a:rPr i="1" lang="en-GB" sz="1150">
                <a:highlight>
                  <a:srgbClr val="FFFFFF"/>
                </a:highlight>
                <a:latin typeface="Courier New"/>
                <a:ea typeface="Courier New"/>
                <a:cs typeface="Courier New"/>
                <a:sym typeface="Courier New"/>
              </a:rPr>
              <a:t>measureTimeMillis </a:t>
            </a:r>
            <a:r>
              <a:rPr b="1" lang="en-GB" sz="1150">
                <a:highlight>
                  <a:srgbClr val="FFFFFF"/>
                </a:highlight>
                <a:latin typeface="Courier New"/>
                <a:ea typeface="Courier New"/>
                <a:cs typeface="Courier New"/>
                <a:sym typeface="Courier New"/>
              </a:rPr>
              <a:t>{</a:t>
            </a:r>
            <a:br>
              <a:rPr b="1" lang="en-GB" sz="1150">
                <a:highlight>
                  <a:srgbClr val="FFFFFF"/>
                </a:highlight>
                <a:latin typeface="Courier New"/>
                <a:ea typeface="Courier New"/>
                <a:cs typeface="Courier New"/>
                <a:sym typeface="Courier New"/>
              </a:rPr>
            </a:br>
            <a:r>
              <a:rPr b="1" lang="en-GB" sz="1150">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lang="en-GB" sz="1150">
                <a:highlight>
                  <a:srgbClr val="FFFFFF"/>
                </a:highlight>
                <a:latin typeface="Courier New"/>
                <a:ea typeface="Courier New"/>
                <a:cs typeface="Courier New"/>
                <a:sym typeface="Courier New"/>
              </a:rPr>
              <a:t>one = async </a:t>
            </a:r>
            <a:r>
              <a:rPr b="1" lang="en-GB" sz="1150">
                <a:highlight>
                  <a:srgbClr val="FFFFFF"/>
                </a:highlight>
                <a:latin typeface="Courier New"/>
                <a:ea typeface="Courier New"/>
                <a:cs typeface="Courier New"/>
                <a:sym typeface="Courier New"/>
              </a:rPr>
              <a:t>{ </a:t>
            </a:r>
            <a:r>
              <a:rPr lang="en-GB" sz="1150">
                <a:highlight>
                  <a:srgbClr val="FFFFFF"/>
                </a:highlight>
                <a:latin typeface="Courier New"/>
                <a:ea typeface="Courier New"/>
                <a:cs typeface="Courier New"/>
                <a:sym typeface="Courier New"/>
              </a:rPr>
              <a:t>doSomethingUsefulOne() </a:t>
            </a:r>
            <a:r>
              <a:rPr b="1" lang="en-GB" sz="1150">
                <a:highlight>
                  <a:srgbClr val="FFFFFF"/>
                </a:highlight>
                <a:latin typeface="Courier New"/>
                <a:ea typeface="Courier New"/>
                <a:cs typeface="Courier New"/>
                <a:sym typeface="Courier New"/>
              </a:rPr>
              <a:t>}</a:t>
            </a:r>
            <a:br>
              <a:rPr b="1" lang="en-GB" sz="1150">
                <a:highlight>
                  <a:srgbClr val="FFFFFF"/>
                </a:highlight>
                <a:latin typeface="Courier New"/>
                <a:ea typeface="Courier New"/>
                <a:cs typeface="Courier New"/>
                <a:sym typeface="Courier New"/>
              </a:rPr>
            </a:br>
            <a:r>
              <a:rPr b="1" lang="en-GB" sz="1150">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lang="en-GB" sz="1150">
                <a:highlight>
                  <a:srgbClr val="FFFFFF"/>
                </a:highlight>
                <a:latin typeface="Courier New"/>
                <a:ea typeface="Courier New"/>
                <a:cs typeface="Courier New"/>
                <a:sym typeface="Courier New"/>
              </a:rPr>
              <a:t>two = async </a:t>
            </a:r>
            <a:r>
              <a:rPr b="1" lang="en-GB" sz="1150">
                <a:highlight>
                  <a:srgbClr val="FFFFFF"/>
                </a:highlight>
                <a:latin typeface="Courier New"/>
                <a:ea typeface="Courier New"/>
                <a:cs typeface="Courier New"/>
                <a:sym typeface="Courier New"/>
              </a:rPr>
              <a:t>{ </a:t>
            </a:r>
            <a:r>
              <a:rPr lang="en-GB" sz="1150">
                <a:highlight>
                  <a:srgbClr val="FFFFFF"/>
                </a:highlight>
                <a:latin typeface="Courier New"/>
                <a:ea typeface="Courier New"/>
                <a:cs typeface="Courier New"/>
                <a:sym typeface="Courier New"/>
              </a:rPr>
              <a:t>doSomethingUsefulTwo() </a:t>
            </a:r>
            <a:r>
              <a:rPr b="1" lang="en-GB" sz="1150">
                <a:highlight>
                  <a:srgbClr val="FFFFFF"/>
                </a:highlight>
                <a:latin typeface="Courier New"/>
                <a:ea typeface="Courier New"/>
                <a:cs typeface="Courier New"/>
                <a:sym typeface="Courier New"/>
              </a:rPr>
              <a:t>}</a:t>
            </a:r>
            <a:br>
              <a:rPr b="1" lang="en-GB" sz="1150">
                <a:highlight>
                  <a:srgbClr val="FFFFFF"/>
                </a:highlight>
                <a:latin typeface="Courier New"/>
                <a:ea typeface="Courier New"/>
                <a:cs typeface="Courier New"/>
                <a:sym typeface="Courier New"/>
              </a:rPr>
            </a:br>
            <a:r>
              <a:rPr b="1" lang="en-GB" sz="1150">
                <a:highlight>
                  <a:srgbClr val="FFFFFF"/>
                </a:highlight>
                <a:latin typeface="Courier New"/>
                <a:ea typeface="Courier New"/>
                <a:cs typeface="Courier New"/>
                <a:sym typeface="Courier New"/>
              </a:rPr>
              <a:t>   </a:t>
            </a:r>
            <a:r>
              <a:rPr i="1" lang="en-GB" sz="1150">
                <a:highlight>
                  <a:srgbClr val="FFFFFF"/>
                </a:highlight>
                <a:latin typeface="Courier New"/>
                <a:ea typeface="Courier New"/>
                <a:cs typeface="Courier New"/>
                <a:sym typeface="Courier New"/>
              </a:rPr>
              <a:t>println</a:t>
            </a:r>
            <a:r>
              <a:rPr lang="en-GB" sz="1150">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a:t>
            </a:r>
            <a:r>
              <a:rPr b="1" lang="en-GB" sz="1150">
                <a:solidFill>
                  <a:srgbClr val="000080"/>
                </a:solidFill>
                <a:highlight>
                  <a:srgbClr val="FFFFFF"/>
                </a:highlight>
                <a:latin typeface="Courier New"/>
                <a:ea typeface="Courier New"/>
                <a:cs typeface="Courier New"/>
                <a:sym typeface="Courier New"/>
              </a:rPr>
              <a:t>${</a:t>
            </a:r>
            <a:r>
              <a:rPr lang="en-GB" sz="1150">
                <a:highlight>
                  <a:srgbClr val="FFFFFF"/>
                </a:highlight>
                <a:latin typeface="Courier New"/>
                <a:ea typeface="Courier New"/>
                <a:cs typeface="Courier New"/>
                <a:sym typeface="Courier New"/>
              </a:rPr>
              <a:t>one.await() + two.await()</a:t>
            </a:r>
            <a:r>
              <a:rPr b="1" lang="en-GB" sz="1150">
                <a:solidFill>
                  <a:srgbClr val="00008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a:t>
            </a:r>
            <a:r>
              <a:rPr lang="en-GB" sz="1150">
                <a:highlight>
                  <a:srgbClr val="FFFFFF"/>
                </a:highlight>
                <a:latin typeface="Courier New"/>
                <a:ea typeface="Courier New"/>
                <a:cs typeface="Courier New"/>
                <a:sym typeface="Courier New"/>
              </a:rPr>
              <a:t>)</a:t>
            </a:r>
            <a:br>
              <a:rPr lang="en-GB" sz="1150">
                <a:highlight>
                  <a:srgbClr val="FFFFFF"/>
                </a:highlight>
                <a:latin typeface="Courier New"/>
                <a:ea typeface="Courier New"/>
                <a:cs typeface="Courier New"/>
                <a:sym typeface="Courier New"/>
              </a:rPr>
            </a:br>
            <a:r>
              <a:rPr b="1" lang="en-GB" sz="1150">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 1 sec</a:t>
            </a:r>
            <a:endParaRPr b="1" sz="1150">
              <a:solidFill>
                <a:srgbClr val="000080"/>
              </a:solidFill>
              <a:highlight>
                <a:srgbClr val="FFFFFF"/>
              </a:highlight>
              <a:latin typeface="Courier New"/>
              <a:ea typeface="Courier New"/>
              <a:cs typeface="Courier New"/>
              <a:sym typeface="Courier New"/>
            </a:endParaRPr>
          </a:p>
        </p:txBody>
      </p:sp>
      <p:sp>
        <p:nvSpPr>
          <p:cNvPr id="428" name="Google Shape;428;p56"/>
          <p:cNvSpPr txBox="1"/>
          <p:nvPr/>
        </p:nvSpPr>
        <p:spPr>
          <a:xfrm>
            <a:off x="510700" y="2878650"/>
            <a:ext cx="7920900" cy="16269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lt1"/>
              </a:buClr>
              <a:buSzPts val="1300"/>
              <a:buFont typeface="Lato"/>
              <a:buChar char="-"/>
            </a:pPr>
            <a:r>
              <a:rPr lang="en-GB" sz="1300">
                <a:solidFill>
                  <a:schemeClr val="lt1"/>
                </a:solidFill>
                <a:latin typeface="Courier New"/>
                <a:ea typeface="Courier New"/>
                <a:cs typeface="Courier New"/>
                <a:sym typeface="Courier New"/>
              </a:rPr>
              <a:t>a</a:t>
            </a:r>
            <a:r>
              <a:rPr lang="en-GB" sz="1300">
                <a:solidFill>
                  <a:schemeClr val="lt1"/>
                </a:solidFill>
                <a:latin typeface="Courier New"/>
                <a:ea typeface="Courier New"/>
                <a:cs typeface="Courier New"/>
                <a:sym typeface="Courier New"/>
              </a:rPr>
              <a:t>sync</a:t>
            </a:r>
            <a:r>
              <a:rPr lang="en-GB" sz="1300">
                <a:solidFill>
                  <a:schemeClr val="lt1"/>
                </a:solidFill>
                <a:latin typeface="Lato"/>
                <a:ea typeface="Lato"/>
                <a:cs typeface="Lato"/>
                <a:sym typeface="Lato"/>
              </a:rPr>
              <a:t> returns a </a:t>
            </a:r>
            <a:r>
              <a:rPr lang="en-GB" sz="1300">
                <a:solidFill>
                  <a:schemeClr val="lt1"/>
                </a:solidFill>
                <a:latin typeface="Courier New"/>
                <a:ea typeface="Courier New"/>
                <a:cs typeface="Courier New"/>
                <a:sym typeface="Courier New"/>
              </a:rPr>
              <a:t>Deferred</a:t>
            </a:r>
            <a:r>
              <a:rPr lang="en-GB" sz="1300">
                <a:solidFill>
                  <a:schemeClr val="lt1"/>
                </a:solidFill>
                <a:latin typeface="Lato"/>
                <a:ea typeface="Lato"/>
                <a:cs typeface="Lato"/>
                <a:sym typeface="Lato"/>
              </a:rPr>
              <a:t> (a promise) and </a:t>
            </a:r>
            <a:r>
              <a:rPr lang="en-GB" sz="1300">
                <a:solidFill>
                  <a:schemeClr val="lt1"/>
                </a:solidFill>
                <a:latin typeface="Courier New"/>
                <a:ea typeface="Courier New"/>
                <a:cs typeface="Courier New"/>
                <a:sym typeface="Courier New"/>
              </a:rPr>
              <a:t>.await()</a:t>
            </a:r>
            <a:r>
              <a:rPr lang="en-GB" sz="1300">
                <a:solidFill>
                  <a:schemeClr val="lt1"/>
                </a:solidFill>
                <a:latin typeface="Lato"/>
                <a:ea typeface="Lato"/>
                <a:cs typeface="Lato"/>
                <a:sym typeface="Lato"/>
              </a:rPr>
              <a:t> get it’s eventual result</a:t>
            </a:r>
            <a:br>
              <a:rPr lang="en-GB" sz="1300">
                <a:solidFill>
                  <a:schemeClr val="lt1"/>
                </a:solidFill>
                <a:latin typeface="Lato"/>
                <a:ea typeface="Lato"/>
                <a:cs typeface="Lato"/>
                <a:sym typeface="Lato"/>
              </a:rPr>
            </a:br>
            <a:endParaRPr sz="1300">
              <a:solidFill>
                <a:schemeClr val="lt1"/>
              </a:solidFill>
              <a:latin typeface="Lato"/>
              <a:ea typeface="Lato"/>
              <a:cs typeface="Lato"/>
              <a:sym typeface="Lato"/>
            </a:endParaRPr>
          </a:p>
          <a:p>
            <a:pPr indent="-311150" lvl="0" marL="457200" rtl="0" algn="l">
              <a:lnSpc>
                <a:spcPct val="115000"/>
              </a:lnSpc>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cancellation is always propagated through coroutines hierarchy</a:t>
            </a:r>
            <a:endParaRPr sz="13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57"/>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Channels</a:t>
            </a:r>
            <a:endParaRPr/>
          </a:p>
        </p:txBody>
      </p:sp>
      <p:sp>
        <p:nvSpPr>
          <p:cNvPr id="434" name="Google Shape;434;p57"/>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latin typeface="Courier New"/>
                <a:ea typeface="Courier New"/>
                <a:cs typeface="Courier New"/>
                <a:sym typeface="Courier New"/>
              </a:rPr>
              <a:t>Deferred</a:t>
            </a:r>
            <a:r>
              <a:rPr lang="en-GB"/>
              <a:t> transfers single value, Channels transfer a stream of values</a:t>
            </a:r>
            <a:endParaRPr/>
          </a:p>
          <a:p>
            <a:pPr indent="-311150" lvl="0" marL="457200" rtl="0" algn="l">
              <a:spcBef>
                <a:spcPts val="0"/>
              </a:spcBef>
              <a:spcAft>
                <a:spcPts val="0"/>
              </a:spcAft>
              <a:buSzPts val="1300"/>
              <a:buChar char="-"/>
            </a:pPr>
            <a:r>
              <a:rPr lang="en-GB">
                <a:latin typeface="Courier New"/>
                <a:ea typeface="Courier New"/>
                <a:cs typeface="Courier New"/>
                <a:sym typeface="Courier New"/>
              </a:rPr>
              <a:t>Channel</a:t>
            </a:r>
            <a:r>
              <a:rPr lang="en-GB"/>
              <a:t> is similar to a </a:t>
            </a:r>
            <a:r>
              <a:rPr lang="en-GB">
                <a:latin typeface="Courier New"/>
                <a:ea typeface="Courier New"/>
                <a:cs typeface="Courier New"/>
                <a:sym typeface="Courier New"/>
              </a:rPr>
              <a:t>BlockingQueue</a:t>
            </a:r>
            <a:r>
              <a:rPr lang="en-GB"/>
              <a:t>, but it works with a suspending </a:t>
            </a:r>
            <a:r>
              <a:rPr lang="en-GB">
                <a:latin typeface="Courier New"/>
                <a:ea typeface="Courier New"/>
                <a:cs typeface="Courier New"/>
                <a:sym typeface="Courier New"/>
              </a:rPr>
              <a:t>send</a:t>
            </a:r>
            <a:r>
              <a:rPr lang="en-GB"/>
              <a:t> and </a:t>
            </a:r>
            <a:r>
              <a:rPr lang="en-GB">
                <a:latin typeface="Courier New"/>
                <a:ea typeface="Courier New"/>
                <a:cs typeface="Courier New"/>
                <a:sym typeface="Courier New"/>
              </a:rPr>
              <a:t>receive</a:t>
            </a:r>
            <a:r>
              <a:rPr lang="en-GB"/>
              <a:t> methods</a:t>
            </a:r>
            <a:br>
              <a:rPr lang="en-GB"/>
            </a:b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channel = </a:t>
            </a:r>
            <a:r>
              <a:rPr i="1" lang="en-GB" sz="1150">
                <a:solidFill>
                  <a:srgbClr val="000000"/>
                </a:solidFill>
                <a:highlight>
                  <a:srgbClr val="FFFFFF"/>
                </a:highlight>
                <a:latin typeface="Courier New"/>
                <a:ea typeface="Courier New"/>
                <a:cs typeface="Courier New"/>
                <a:sym typeface="Courier New"/>
              </a:rPr>
              <a:t>Channel</a:t>
            </a:r>
            <a:r>
              <a:rPr lang="en-GB" sz="1150">
                <a:solidFill>
                  <a:srgbClr val="000000"/>
                </a:solidFill>
                <a:highlight>
                  <a:srgbClr val="FFFFFF"/>
                </a:highlight>
                <a:latin typeface="Courier New"/>
                <a:ea typeface="Courier New"/>
                <a:cs typeface="Courier New"/>
                <a:sym typeface="Courier New"/>
              </a:rPr>
              <a:t>&lt;Int&gt;()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launch </a:t>
            </a: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for </a:t>
            </a:r>
            <a:r>
              <a:rPr lang="en-GB" sz="1150">
                <a:solidFill>
                  <a:srgbClr val="000000"/>
                </a:solidFill>
                <a:highlight>
                  <a:srgbClr val="FFFFFF"/>
                </a:highlight>
                <a:latin typeface="Courier New"/>
                <a:ea typeface="Courier New"/>
                <a:cs typeface="Courier New"/>
                <a:sym typeface="Courier New"/>
              </a:rPr>
              <a:t>(x </a:t>
            </a:r>
            <a:r>
              <a:rPr b="1" lang="en-GB" sz="1150">
                <a:solidFill>
                  <a:srgbClr val="000080"/>
                </a:solidFill>
                <a:highlight>
                  <a:srgbClr val="FFFFFF"/>
                </a:highlight>
                <a:latin typeface="Courier New"/>
                <a:ea typeface="Courier New"/>
                <a:cs typeface="Courier New"/>
                <a:sym typeface="Courier New"/>
              </a:rPr>
              <a:t>in </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5</a:t>
            </a:r>
            <a:r>
              <a:rPr lang="en-GB" sz="1150">
                <a:solidFill>
                  <a:srgbClr val="000000"/>
                </a:solidFill>
                <a:highlight>
                  <a:srgbClr val="FFFFFF"/>
                </a:highlight>
                <a:latin typeface="Courier New"/>
                <a:ea typeface="Courier New"/>
                <a:cs typeface="Courier New"/>
                <a:sym typeface="Courier New"/>
              </a:rPr>
              <a:t>) channel.send(x * x)</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channel.close()</a:t>
            </a:r>
            <a:br>
              <a:rPr i="1" lang="en-GB" sz="1150">
                <a:solidFill>
                  <a:srgbClr val="80808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for </a:t>
            </a:r>
            <a:r>
              <a:rPr lang="en-GB" sz="1150">
                <a:solidFill>
                  <a:srgbClr val="000000"/>
                </a:solidFill>
                <a:highlight>
                  <a:srgbClr val="FFFFFF"/>
                </a:highlight>
                <a:latin typeface="Courier New"/>
                <a:ea typeface="Courier New"/>
                <a:cs typeface="Courier New"/>
                <a:sym typeface="Courier New"/>
              </a:rPr>
              <a:t>(y </a:t>
            </a:r>
            <a:r>
              <a:rPr b="1" lang="en-GB" sz="1150">
                <a:solidFill>
                  <a:srgbClr val="000080"/>
                </a:solidFill>
                <a:highlight>
                  <a:srgbClr val="FFFFFF"/>
                </a:highlight>
                <a:latin typeface="Courier New"/>
                <a:ea typeface="Courier New"/>
                <a:cs typeface="Courier New"/>
                <a:sym typeface="Courier New"/>
              </a:rPr>
              <a:t>in </a:t>
            </a:r>
            <a:r>
              <a:rPr lang="en-GB" sz="1150">
                <a:solidFill>
                  <a:srgbClr val="000000"/>
                </a:solidFill>
                <a:highlight>
                  <a:srgbClr val="FFFFFF"/>
                </a:highlight>
                <a:latin typeface="Courier New"/>
                <a:ea typeface="Courier New"/>
                <a:cs typeface="Courier New"/>
                <a:sym typeface="Courier New"/>
              </a:rPr>
              <a:t>channel) </a:t>
            </a:r>
            <a:r>
              <a:rPr i="1" lang="en-GB" sz="1150">
                <a:solidFill>
                  <a:srgbClr val="000000"/>
                </a:solidFill>
                <a:highlight>
                  <a:srgbClr val="FFFFFF"/>
                </a:highlight>
                <a:latin typeface="Courier New"/>
                <a:ea typeface="Courier New"/>
                <a:cs typeface="Courier New"/>
                <a:sym typeface="Courier New"/>
              </a:rPr>
              <a:t>println</a:t>
            </a:r>
            <a:r>
              <a:rPr lang="en-GB" sz="1150">
                <a:solidFill>
                  <a:srgbClr val="000000"/>
                </a:solidFill>
                <a:highlight>
                  <a:srgbClr val="FFFFFF"/>
                </a:highlight>
                <a:latin typeface="Courier New"/>
                <a:ea typeface="Courier New"/>
                <a:cs typeface="Courier New"/>
                <a:sym typeface="Courier New"/>
              </a:rPr>
              <a:t>(y)</a:t>
            </a:r>
            <a:br>
              <a:rPr lang="en-GB" sz="1150">
                <a:solidFill>
                  <a:srgbClr val="000000"/>
                </a:solidFill>
                <a:highlight>
                  <a:srgbClr val="FFFFFF"/>
                </a:highlight>
                <a:latin typeface="Courier New"/>
                <a:ea typeface="Courier New"/>
                <a:cs typeface="Courier New"/>
                <a:sym typeface="Courier New"/>
              </a:rPr>
            </a:br>
            <a:r>
              <a:rPr i="1" lang="en-GB" sz="1150">
                <a:solidFill>
                  <a:srgbClr val="000000"/>
                </a:solidFill>
                <a:highlight>
                  <a:srgbClr val="FFFFFF"/>
                </a:highlight>
                <a:latin typeface="Courier New"/>
                <a:ea typeface="Courier New"/>
                <a:cs typeface="Courier New"/>
                <a:sym typeface="Courier New"/>
              </a:rPr>
              <a:t>println</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"Done!"</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endParaRPr sz="1150">
              <a:solidFill>
                <a:srgbClr val="00000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t>this can be replaced with </a:t>
            </a:r>
            <a:r>
              <a:rPr lang="en-GB">
                <a:latin typeface="Courier New"/>
                <a:ea typeface="Courier New"/>
                <a:cs typeface="Courier New"/>
                <a:sym typeface="Courier New"/>
              </a:rPr>
              <a:t>produce</a:t>
            </a:r>
            <a:r>
              <a:rPr lang="en-GB"/>
              <a:t> builder and </a:t>
            </a:r>
            <a:r>
              <a:rPr lang="en-GB">
                <a:latin typeface="Courier New"/>
                <a:ea typeface="Courier New"/>
                <a:cs typeface="Courier New"/>
                <a:sym typeface="Courier New"/>
              </a:rPr>
              <a:t>consumeEach</a:t>
            </a:r>
            <a:r>
              <a:rPr lang="en-GB"/>
              <a:t> extension function</a:t>
            </a:r>
            <a:br>
              <a:rPr lang="en-GB"/>
            </a:b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CoroutineScope.produceSquares(): ReceiveChannel&lt;Int&gt; = </a:t>
            </a:r>
            <a:r>
              <a:rPr i="1" lang="en-GB" sz="1150">
                <a:solidFill>
                  <a:srgbClr val="000000"/>
                </a:solidFill>
                <a:highlight>
                  <a:srgbClr val="FFFFFF"/>
                </a:highlight>
                <a:latin typeface="Courier New"/>
                <a:ea typeface="Courier New"/>
                <a:cs typeface="Courier New"/>
                <a:sym typeface="Courier New"/>
              </a:rPr>
              <a:t>produce </a:t>
            </a: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for </a:t>
            </a:r>
            <a:r>
              <a:rPr lang="en-GB" sz="1150">
                <a:solidFill>
                  <a:srgbClr val="000000"/>
                </a:solidFill>
                <a:highlight>
                  <a:srgbClr val="FFFFFF"/>
                </a:highlight>
                <a:latin typeface="Courier New"/>
                <a:ea typeface="Courier New"/>
                <a:cs typeface="Courier New"/>
                <a:sym typeface="Courier New"/>
              </a:rPr>
              <a:t>(x </a:t>
            </a:r>
            <a:r>
              <a:rPr b="1" lang="en-GB" sz="1150">
                <a:solidFill>
                  <a:srgbClr val="000080"/>
                </a:solidFill>
                <a:highlight>
                  <a:srgbClr val="FFFFFF"/>
                </a:highlight>
                <a:latin typeface="Courier New"/>
                <a:ea typeface="Courier New"/>
                <a:cs typeface="Courier New"/>
                <a:sym typeface="Courier New"/>
              </a:rPr>
              <a:t>in </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5</a:t>
            </a:r>
            <a:r>
              <a:rPr lang="en-GB" sz="1150">
                <a:solidFill>
                  <a:srgbClr val="000000"/>
                </a:solidFill>
                <a:highlight>
                  <a:srgbClr val="FFFFFF"/>
                </a:highlight>
                <a:latin typeface="Courier New"/>
                <a:ea typeface="Courier New"/>
                <a:cs typeface="Courier New"/>
                <a:sym typeface="Courier New"/>
              </a:rPr>
              <a:t>) send(x * x)</a:t>
            </a:r>
            <a:br>
              <a:rPr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main() = </a:t>
            </a:r>
            <a:r>
              <a:rPr i="1" lang="en-GB" sz="1150">
                <a:solidFill>
                  <a:srgbClr val="000000"/>
                </a:solidFill>
                <a:highlight>
                  <a:srgbClr val="FFFFFF"/>
                </a:highlight>
                <a:latin typeface="Courier New"/>
                <a:ea typeface="Courier New"/>
                <a:cs typeface="Courier New"/>
                <a:sym typeface="Courier New"/>
              </a:rPr>
              <a:t>runBlocking </a:t>
            </a: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val </a:t>
            </a:r>
            <a:r>
              <a:rPr lang="en-GB" sz="1150">
                <a:solidFill>
                  <a:srgbClr val="000000"/>
                </a:solidFill>
                <a:highlight>
                  <a:srgbClr val="FFFFFF"/>
                </a:highlight>
                <a:latin typeface="Courier New"/>
                <a:ea typeface="Courier New"/>
                <a:cs typeface="Courier New"/>
                <a:sym typeface="Courier New"/>
              </a:rPr>
              <a:t>squares = </a:t>
            </a:r>
            <a:r>
              <a:rPr i="1" lang="en-GB" sz="1150">
                <a:solidFill>
                  <a:srgbClr val="000000"/>
                </a:solidFill>
                <a:highlight>
                  <a:srgbClr val="FFFFFF"/>
                </a:highlight>
                <a:latin typeface="Courier New"/>
                <a:ea typeface="Courier New"/>
                <a:cs typeface="Courier New"/>
                <a:sym typeface="Courier New"/>
              </a:rPr>
              <a:t>produceSquares</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squares.</a:t>
            </a:r>
            <a:r>
              <a:rPr i="1" lang="en-GB" sz="1150">
                <a:solidFill>
                  <a:srgbClr val="000000"/>
                </a:solidFill>
                <a:highlight>
                  <a:srgbClr val="FFFFFF"/>
                </a:highlight>
                <a:latin typeface="Courier New"/>
                <a:ea typeface="Courier New"/>
                <a:cs typeface="Courier New"/>
                <a:sym typeface="Courier New"/>
              </a:rPr>
              <a:t>consumeEach </a:t>
            </a:r>
            <a:r>
              <a:rPr b="1"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println</a:t>
            </a:r>
            <a:r>
              <a:rPr lang="en-GB" sz="1150">
                <a:solidFill>
                  <a:srgbClr val="000000"/>
                </a:solidFill>
                <a:highlight>
                  <a:srgbClr val="FFFFFF"/>
                </a:highlight>
                <a:latin typeface="Courier New"/>
                <a:ea typeface="Courier New"/>
                <a:cs typeface="Courier New"/>
                <a:sym typeface="Courier New"/>
              </a:rPr>
              <a:t>(</a:t>
            </a:r>
            <a:r>
              <a:rPr b="1" lang="en-GB" sz="1150">
                <a:solidFill>
                  <a:srgbClr val="000000"/>
                </a:solidFill>
                <a:highlight>
                  <a:srgbClr val="FFFFFF"/>
                </a:highlight>
                <a:latin typeface="Courier New"/>
                <a:ea typeface="Courier New"/>
                <a:cs typeface="Courier New"/>
                <a:sym typeface="Courier New"/>
              </a:rPr>
              <a:t>it</a:t>
            </a:r>
            <a:r>
              <a:rPr lang="en-GB" sz="1150">
                <a:solidFill>
                  <a:srgbClr val="000000"/>
                </a:solidFill>
                <a:highlight>
                  <a:srgbClr val="FFFFFF"/>
                </a:highlight>
                <a:latin typeface="Courier New"/>
                <a:ea typeface="Courier New"/>
                <a:cs typeface="Courier New"/>
                <a:sym typeface="Courier New"/>
              </a:rPr>
              <a:t>) </a:t>
            </a: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println</a:t>
            </a:r>
            <a:r>
              <a:rPr lang="en-GB" sz="1150">
                <a:solidFill>
                  <a:srgbClr val="000000"/>
                </a:solidFill>
                <a:highlight>
                  <a:srgbClr val="FFFFFF"/>
                </a:highlight>
                <a:latin typeface="Courier New"/>
                <a:ea typeface="Courier New"/>
                <a:cs typeface="Courier New"/>
                <a:sym typeface="Courier New"/>
              </a:rPr>
              <a:t>(</a:t>
            </a:r>
            <a:r>
              <a:rPr b="1" lang="en-GB" sz="1150">
                <a:solidFill>
                  <a:srgbClr val="008000"/>
                </a:solidFill>
                <a:highlight>
                  <a:srgbClr val="FFFFFF"/>
                </a:highlight>
                <a:latin typeface="Courier New"/>
                <a:ea typeface="Courier New"/>
                <a:cs typeface="Courier New"/>
                <a:sym typeface="Courier New"/>
              </a:rPr>
              <a:t>"Done!"</a:t>
            </a: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spcBef>
                <a:spcPts val="1600"/>
              </a:spcBef>
              <a:spcAft>
                <a:spcPts val="0"/>
              </a:spcAft>
              <a:buNone/>
            </a:pPr>
            <a:r>
              <a:t/>
            </a:r>
            <a:endParaRPr sz="1150">
              <a:solidFill>
                <a:srgbClr val="000000"/>
              </a:solidFill>
              <a:highlight>
                <a:srgbClr val="FFFFFF"/>
              </a:highlight>
              <a:latin typeface="Courier New"/>
              <a:ea typeface="Courier New"/>
              <a:cs typeface="Courier New"/>
              <a:sym typeface="Courier New"/>
            </a:endParaRPr>
          </a:p>
          <a:p>
            <a:pPr indent="0" lvl="0" marL="45720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58"/>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Channels</a:t>
            </a:r>
            <a:endParaRPr/>
          </a:p>
        </p:txBody>
      </p:sp>
      <p:sp>
        <p:nvSpPr>
          <p:cNvPr id="440" name="Google Shape;440;p58"/>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pipelines can be constructed using channels (also fan-out and fan-in)</a:t>
            </a:r>
            <a:br>
              <a:rPr lang="en-GB"/>
            </a:br>
            <a:r>
              <a:rPr b="1" lang="en-GB" sz="1150">
                <a:solidFill>
                  <a:srgbClr val="000080"/>
                </a:solidFill>
                <a:highlight>
                  <a:srgbClr val="FFFFFF"/>
                </a:highlight>
                <a:latin typeface="Courier New"/>
                <a:ea typeface="Courier New"/>
                <a:cs typeface="Courier New"/>
                <a:sym typeface="Courier New"/>
              </a:rPr>
              <a:t>suspend fun </a:t>
            </a:r>
            <a:r>
              <a:rPr lang="en-GB" sz="1150">
                <a:solidFill>
                  <a:srgbClr val="000000"/>
                </a:solidFill>
                <a:highlight>
                  <a:srgbClr val="FFFFFF"/>
                </a:highlight>
                <a:latin typeface="Courier New"/>
                <a:ea typeface="Courier New"/>
                <a:cs typeface="Courier New"/>
                <a:sym typeface="Courier New"/>
              </a:rPr>
              <a:t>sendString(channel: SendChannel&lt;String&gt;, s: String, time: Long)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while </a:t>
            </a:r>
            <a:r>
              <a:rPr lang="en-GB" sz="1150">
                <a:solidFill>
                  <a:srgbClr val="000000"/>
                </a:solidFill>
                <a:highlight>
                  <a:srgbClr val="FFFFFF"/>
                </a:highlight>
                <a:latin typeface="Courier New"/>
                <a:ea typeface="Courier New"/>
                <a:cs typeface="Courier New"/>
                <a:sym typeface="Courier New"/>
              </a:rPr>
              <a:t>(</a:t>
            </a:r>
            <a:r>
              <a:rPr b="1" lang="en-GB" sz="1150">
                <a:solidFill>
                  <a:srgbClr val="000080"/>
                </a:solidFill>
                <a:highlight>
                  <a:srgbClr val="FFFFFF"/>
                </a:highlight>
                <a:latin typeface="Courier New"/>
                <a:ea typeface="Courier New"/>
                <a:cs typeface="Courier New"/>
                <a:sym typeface="Courier New"/>
              </a:rPr>
              <a:t>true</a:t>
            </a:r>
            <a:r>
              <a:rPr lang="en-GB" sz="1150">
                <a:solidFill>
                  <a:srgbClr val="000000"/>
                </a:solidFill>
                <a:highlight>
                  <a:srgbClr val="FFFFFF"/>
                </a:highlight>
                <a:latin typeface="Courier New"/>
                <a:ea typeface="Courier New"/>
                <a:cs typeface="Courier New"/>
                <a:sym typeface="Courier New"/>
              </a:rPr>
              <a:t>) { </a:t>
            </a:r>
            <a:r>
              <a:rPr i="1" lang="en-GB" sz="1150">
                <a:solidFill>
                  <a:srgbClr val="000000"/>
                </a:solidFill>
                <a:highlight>
                  <a:srgbClr val="FFFFFF"/>
                </a:highlight>
                <a:latin typeface="Courier New"/>
                <a:ea typeface="Courier New"/>
                <a:cs typeface="Courier New"/>
                <a:sym typeface="Courier New"/>
              </a:rPr>
              <a:t>delay</a:t>
            </a:r>
            <a:r>
              <a:rPr lang="en-GB" sz="1150">
                <a:solidFill>
                  <a:srgbClr val="000000"/>
                </a:solidFill>
                <a:highlight>
                  <a:srgbClr val="FFFFFF"/>
                </a:highlight>
                <a:latin typeface="Courier New"/>
                <a:ea typeface="Courier New"/>
                <a:cs typeface="Courier New"/>
                <a:sym typeface="Courier New"/>
              </a:rPr>
              <a:t>(time); channel.send(s)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a:t>
            </a:r>
            <a:br>
              <a:rPr lang="en-GB" sz="1150">
                <a:solidFill>
                  <a:srgbClr val="000000"/>
                </a:solidFill>
                <a:highlight>
                  <a:srgbClr val="FFFFFF"/>
                </a:highlight>
                <a:latin typeface="Courier New"/>
                <a:ea typeface="Courier New"/>
                <a:cs typeface="Courier New"/>
                <a:sym typeface="Courier New"/>
              </a:rPr>
            </a:br>
            <a:br>
              <a:rPr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val </a:t>
            </a:r>
            <a:r>
              <a:rPr b="1" lang="en-GB" sz="1150">
                <a:solidFill>
                  <a:srgbClr val="660E7A"/>
                </a:solidFill>
                <a:highlight>
                  <a:srgbClr val="FFFFFF"/>
                </a:highlight>
                <a:latin typeface="Courier New"/>
                <a:ea typeface="Courier New"/>
                <a:cs typeface="Courier New"/>
                <a:sym typeface="Courier New"/>
              </a:rPr>
              <a:t>channel </a:t>
            </a:r>
            <a:r>
              <a:rPr lang="en-GB" sz="1150">
                <a:solidFill>
                  <a:srgbClr val="000000"/>
                </a:solidFill>
                <a:highlight>
                  <a:srgbClr val="FFFFFF"/>
                </a:highlight>
                <a:latin typeface="Courier New"/>
                <a:ea typeface="Courier New"/>
                <a:cs typeface="Courier New"/>
                <a:sym typeface="Courier New"/>
              </a:rPr>
              <a:t>= </a:t>
            </a:r>
            <a:r>
              <a:rPr i="1" lang="en-GB" sz="1150">
                <a:solidFill>
                  <a:srgbClr val="000000"/>
                </a:solidFill>
                <a:highlight>
                  <a:srgbClr val="FFFFFF"/>
                </a:highlight>
                <a:latin typeface="Courier New"/>
                <a:ea typeface="Courier New"/>
                <a:cs typeface="Courier New"/>
                <a:sym typeface="Courier New"/>
              </a:rPr>
              <a:t>Channel</a:t>
            </a:r>
            <a:r>
              <a:rPr lang="en-GB" sz="1150">
                <a:solidFill>
                  <a:srgbClr val="000000"/>
                </a:solidFill>
                <a:highlight>
                  <a:srgbClr val="FFFFFF"/>
                </a:highlight>
                <a:latin typeface="Courier New"/>
                <a:ea typeface="Courier New"/>
                <a:cs typeface="Courier New"/>
                <a:sym typeface="Courier New"/>
              </a:rPr>
              <a:t>&lt;String&gt;()</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launch { sendString(channel, </a:t>
            </a:r>
            <a:r>
              <a:rPr b="1" lang="en-GB" sz="1150">
                <a:solidFill>
                  <a:srgbClr val="008000"/>
                </a:solidFill>
                <a:highlight>
                  <a:srgbClr val="FFFFFF"/>
                </a:highlight>
                <a:latin typeface="Courier New"/>
                <a:ea typeface="Courier New"/>
                <a:cs typeface="Courier New"/>
                <a:sym typeface="Courier New"/>
              </a:rPr>
              <a:t>"foo"</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200L</a:t>
            </a:r>
            <a:r>
              <a:rPr lang="en-GB" sz="1150">
                <a:solidFill>
                  <a:srgbClr val="000000"/>
                </a:solidFill>
                <a:highlight>
                  <a:srgbClr val="FFFFFF"/>
                </a:highlight>
                <a:latin typeface="Courier New"/>
                <a:ea typeface="Courier New"/>
                <a:cs typeface="Courier New"/>
                <a:sym typeface="Courier New"/>
              </a:rPr>
              <a:t>)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launch { sendString(channel, </a:t>
            </a:r>
            <a:r>
              <a:rPr b="1" lang="en-GB" sz="1150">
                <a:solidFill>
                  <a:srgbClr val="008000"/>
                </a:solidFill>
                <a:highlight>
                  <a:srgbClr val="FFFFFF"/>
                </a:highlight>
                <a:latin typeface="Courier New"/>
                <a:ea typeface="Courier New"/>
                <a:cs typeface="Courier New"/>
                <a:sym typeface="Courier New"/>
              </a:rPr>
              <a:t>"BAR!"</a:t>
            </a: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500L</a:t>
            </a:r>
            <a:r>
              <a:rPr lang="en-GB" sz="1150">
                <a:solidFill>
                  <a:srgbClr val="000000"/>
                </a:solidFill>
                <a:highlight>
                  <a:srgbClr val="FFFFFF"/>
                </a:highlight>
                <a:latin typeface="Courier New"/>
                <a:ea typeface="Courier New"/>
                <a:cs typeface="Courier New"/>
                <a:sym typeface="Courier New"/>
              </a:rPr>
              <a:t>)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repeat(</a:t>
            </a:r>
            <a:r>
              <a:rPr lang="en-GB" sz="1150">
                <a:solidFill>
                  <a:srgbClr val="0000FF"/>
                </a:solidFill>
                <a:highlight>
                  <a:srgbClr val="FFFFFF"/>
                </a:highlight>
                <a:latin typeface="Courier New"/>
                <a:ea typeface="Courier New"/>
                <a:cs typeface="Courier New"/>
                <a:sym typeface="Courier New"/>
              </a:rPr>
              <a:t>6</a:t>
            </a:r>
            <a:r>
              <a:rPr lang="en-GB" sz="1150">
                <a:solidFill>
                  <a:srgbClr val="000000"/>
                </a:solidFill>
                <a:highlight>
                  <a:srgbClr val="FFFFFF"/>
                </a:highlight>
                <a:latin typeface="Courier New"/>
                <a:ea typeface="Courier New"/>
                <a:cs typeface="Courier New"/>
                <a:sym typeface="Courier New"/>
              </a:rPr>
              <a:t>) { println(channel.receive())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coroutineContext.cancelChildren() </a:t>
            </a:r>
            <a:r>
              <a:rPr i="1" lang="en-GB" sz="1150">
                <a:solidFill>
                  <a:srgbClr val="808080"/>
                </a:solidFill>
                <a:highlight>
                  <a:srgbClr val="FFFFFF"/>
                </a:highlight>
                <a:latin typeface="Courier New"/>
                <a:ea typeface="Courier New"/>
                <a:cs typeface="Courier New"/>
                <a:sym typeface="Courier New"/>
              </a:rPr>
              <a:t>// to cancel new coroutines</a:t>
            </a:r>
            <a:br>
              <a:rPr i="1" lang="en-GB" sz="1150">
                <a:solidFill>
                  <a:srgbClr val="808080"/>
                </a:solidFill>
                <a:highlight>
                  <a:srgbClr val="FFFFFF"/>
                </a:highlight>
                <a:latin typeface="Courier New"/>
                <a:ea typeface="Courier New"/>
                <a:cs typeface="Courier New"/>
                <a:sym typeface="Courier New"/>
              </a:rPr>
            </a:br>
            <a:endParaRPr/>
          </a:p>
          <a:p>
            <a:pPr indent="-311150" lvl="0" marL="457200" rtl="0" algn="l">
              <a:spcBef>
                <a:spcPts val="0"/>
              </a:spcBef>
              <a:spcAft>
                <a:spcPts val="0"/>
              </a:spcAft>
              <a:buSzPts val="1300"/>
              <a:buChar char="-"/>
            </a:pPr>
            <a:r>
              <a:rPr lang="en-GB"/>
              <a:t>buffered and ticker channels are also available</a:t>
            </a:r>
            <a:br>
              <a:rPr lang="en-GB"/>
            </a:br>
            <a:endParaRPr/>
          </a:p>
          <a:p>
            <a:pPr indent="-311150" lvl="0" marL="457200" rtl="0" algn="l">
              <a:spcBef>
                <a:spcPts val="0"/>
              </a:spcBef>
              <a:spcAft>
                <a:spcPts val="0"/>
              </a:spcAft>
              <a:buSzPts val="1300"/>
              <a:buChar char="-"/>
            </a:pPr>
            <a:r>
              <a:rPr lang="en-GB"/>
              <a:t>select expression is experimental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59"/>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Flow</a:t>
            </a:r>
            <a:endParaRPr/>
          </a:p>
        </p:txBody>
      </p:sp>
      <p:sp>
        <p:nvSpPr>
          <p:cNvPr id="446" name="Google Shape;446;p59"/>
          <p:cNvSpPr txBox="1"/>
          <p:nvPr>
            <p:ph idx="1" type="body"/>
          </p:nvPr>
        </p:nvSpPr>
        <p:spPr>
          <a:xfrm>
            <a:off x="510700" y="738225"/>
            <a:ext cx="8133600" cy="3918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it is possible to return multiple asynchronous values using Flows</a:t>
            </a:r>
            <a:br>
              <a:rPr lang="en-GB"/>
            </a:b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foo(): Flow&lt;Int&gt; = </a:t>
            </a:r>
            <a:r>
              <a:rPr i="1" lang="en-GB" sz="1150">
                <a:solidFill>
                  <a:srgbClr val="000000"/>
                </a:solidFill>
                <a:highlight>
                  <a:srgbClr val="FFFFFF"/>
                </a:highlight>
                <a:latin typeface="Courier New"/>
                <a:ea typeface="Courier New"/>
                <a:cs typeface="Courier New"/>
                <a:sym typeface="Courier New"/>
              </a:rPr>
              <a:t>flow </a:t>
            </a:r>
            <a:r>
              <a:rPr b="1"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//flow block can suspend</a:t>
            </a:r>
            <a:br>
              <a:rPr b="1"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   </a:t>
            </a:r>
            <a:r>
              <a:rPr b="1" lang="en-GB" sz="1150">
                <a:solidFill>
                  <a:srgbClr val="000080"/>
                </a:solidFill>
                <a:highlight>
                  <a:srgbClr val="FFFFFF"/>
                </a:highlight>
                <a:latin typeface="Courier New"/>
                <a:ea typeface="Courier New"/>
                <a:cs typeface="Courier New"/>
                <a:sym typeface="Courier New"/>
              </a:rPr>
              <a:t>for </a:t>
            </a:r>
            <a:r>
              <a:rPr lang="en-GB" sz="1150">
                <a:solidFill>
                  <a:srgbClr val="000000"/>
                </a:solidFill>
                <a:highlight>
                  <a:srgbClr val="FFFFFF"/>
                </a:highlight>
                <a:latin typeface="Courier New"/>
                <a:ea typeface="Courier New"/>
                <a:cs typeface="Courier New"/>
                <a:sym typeface="Courier New"/>
              </a:rPr>
              <a:t>(i </a:t>
            </a:r>
            <a:r>
              <a:rPr b="1" lang="en-GB" sz="1150">
                <a:solidFill>
                  <a:srgbClr val="000080"/>
                </a:solidFill>
                <a:highlight>
                  <a:srgbClr val="FFFFFF"/>
                </a:highlight>
                <a:latin typeface="Courier New"/>
                <a:ea typeface="Courier New"/>
                <a:cs typeface="Courier New"/>
                <a:sym typeface="Courier New"/>
              </a:rPr>
              <a:t>in </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3</a:t>
            </a:r>
            <a:r>
              <a:rPr lang="en-GB" sz="1150">
                <a:solidFill>
                  <a:srgbClr val="000000"/>
                </a:solidFill>
                <a:highlight>
                  <a:srgbClr val="FFFFFF"/>
                </a:highlight>
                <a:latin typeface="Courier New"/>
                <a:ea typeface="Courier New"/>
                <a:cs typeface="Courier New"/>
                <a:sym typeface="Courier New"/>
              </a:rPr>
              <a:t>) { </a:t>
            </a:r>
            <a:r>
              <a:rPr i="1" lang="en-GB" sz="1150">
                <a:solidFill>
                  <a:srgbClr val="000000"/>
                </a:solidFill>
                <a:highlight>
                  <a:srgbClr val="FFFFFF"/>
                </a:highlight>
                <a:latin typeface="Courier New"/>
                <a:ea typeface="Courier New"/>
                <a:cs typeface="Courier New"/>
                <a:sym typeface="Courier New"/>
              </a:rPr>
              <a:t>delay</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100</a:t>
            </a:r>
            <a:r>
              <a:rPr lang="en-GB" sz="1150">
                <a:solidFill>
                  <a:srgbClr val="000000"/>
                </a:solidFill>
                <a:highlight>
                  <a:srgbClr val="FFFFFF"/>
                </a:highlight>
                <a:latin typeface="Courier New"/>
                <a:ea typeface="Courier New"/>
                <a:cs typeface="Courier New"/>
                <a:sym typeface="Courier New"/>
              </a:rPr>
              <a:t>); emit(i) }</a:t>
            </a:r>
            <a:br>
              <a:rPr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br>
              <a:rPr b="1" lang="en-GB" sz="1150">
                <a:solidFill>
                  <a:srgbClr val="000000"/>
                </a:solidFill>
                <a:highlight>
                  <a:srgbClr val="FFFFFF"/>
                </a:highlight>
                <a:latin typeface="Courier New"/>
                <a:ea typeface="Courier New"/>
                <a:cs typeface="Courier New"/>
                <a:sym typeface="Courier New"/>
              </a:rPr>
            </a:br>
            <a:r>
              <a:rPr b="1" lang="en-GB" sz="1150">
                <a:solidFill>
                  <a:srgbClr val="000080"/>
                </a:solidFill>
                <a:highlight>
                  <a:srgbClr val="FFFFFF"/>
                </a:highlight>
                <a:latin typeface="Courier New"/>
                <a:ea typeface="Courier New"/>
                <a:cs typeface="Courier New"/>
                <a:sym typeface="Courier New"/>
              </a:rPr>
              <a:t>fun </a:t>
            </a:r>
            <a:r>
              <a:rPr lang="en-GB" sz="1150">
                <a:solidFill>
                  <a:srgbClr val="000000"/>
                </a:solidFill>
                <a:highlight>
                  <a:srgbClr val="FFFFFF"/>
                </a:highlight>
                <a:latin typeface="Courier New"/>
                <a:ea typeface="Courier New"/>
                <a:cs typeface="Courier New"/>
                <a:sym typeface="Courier New"/>
              </a:rPr>
              <a:t>main() = </a:t>
            </a:r>
            <a:r>
              <a:rPr i="1" lang="en-GB" sz="1150">
                <a:solidFill>
                  <a:srgbClr val="000000"/>
                </a:solidFill>
                <a:highlight>
                  <a:srgbClr val="FFFFFF"/>
                </a:highlight>
                <a:latin typeface="Courier New"/>
                <a:ea typeface="Courier New"/>
                <a:cs typeface="Courier New"/>
                <a:sym typeface="Courier New"/>
              </a:rPr>
              <a:t>runBlocking</a:t>
            </a:r>
            <a:r>
              <a:rPr lang="en-GB" sz="1150">
                <a:solidFill>
                  <a:srgbClr val="808080"/>
                </a:solidFill>
                <a:highlight>
                  <a:srgbClr val="FFFFFF"/>
                </a:highlight>
                <a:latin typeface="Courier New"/>
                <a:ea typeface="Courier New"/>
                <a:cs typeface="Courier New"/>
                <a:sym typeface="Courier New"/>
              </a:rPr>
              <a:t>&lt;Unit&gt; </a:t>
            </a: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   </a:t>
            </a:r>
            <a:r>
              <a:rPr lang="en-GB" sz="1150">
                <a:solidFill>
                  <a:srgbClr val="000000"/>
                </a:solidFill>
                <a:highlight>
                  <a:srgbClr val="FFFFFF"/>
                </a:highlight>
                <a:latin typeface="Courier New"/>
                <a:ea typeface="Courier New"/>
                <a:cs typeface="Courier New"/>
                <a:sym typeface="Courier New"/>
              </a:rPr>
              <a:t>foo().collect </a:t>
            </a:r>
            <a:r>
              <a:rPr b="1" lang="en-GB" sz="1150">
                <a:solidFill>
                  <a:srgbClr val="000000"/>
                </a:solidFill>
                <a:highlight>
                  <a:srgbClr val="FFFFFF"/>
                </a:highlight>
                <a:latin typeface="Courier New"/>
                <a:ea typeface="Courier New"/>
                <a:cs typeface="Courier New"/>
                <a:sym typeface="Courier New"/>
              </a:rPr>
              <a:t>{ </a:t>
            </a:r>
            <a:r>
              <a:rPr lang="en-GB" sz="1150">
                <a:solidFill>
                  <a:srgbClr val="000000"/>
                </a:solidFill>
                <a:highlight>
                  <a:srgbClr val="FFFFFF"/>
                </a:highlight>
                <a:latin typeface="Courier New"/>
                <a:ea typeface="Courier New"/>
                <a:cs typeface="Courier New"/>
                <a:sym typeface="Courier New"/>
              </a:rPr>
              <a:t>value </a:t>
            </a:r>
            <a:r>
              <a:rPr b="1" lang="en-GB" sz="1150">
                <a:solidFill>
                  <a:srgbClr val="000000"/>
                </a:solidFill>
                <a:highlight>
                  <a:srgbClr val="FFFFFF"/>
                </a:highlight>
                <a:latin typeface="Courier New"/>
                <a:ea typeface="Courier New"/>
                <a:cs typeface="Courier New"/>
                <a:sym typeface="Courier New"/>
              </a:rPr>
              <a:t>-&gt; </a:t>
            </a:r>
            <a:r>
              <a:rPr lang="en-GB" sz="1150">
                <a:solidFill>
                  <a:srgbClr val="000000"/>
                </a:solidFill>
                <a:highlight>
                  <a:srgbClr val="FFFFFF"/>
                </a:highlight>
                <a:latin typeface="Courier New"/>
                <a:ea typeface="Courier New"/>
                <a:cs typeface="Courier New"/>
                <a:sym typeface="Courier New"/>
              </a:rPr>
              <a:t>println(value) </a:t>
            </a: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r>
              <a:rPr b="1" lang="en-GB" sz="1150">
                <a:solidFill>
                  <a:srgbClr val="000000"/>
                </a:solidFill>
                <a:highlight>
                  <a:srgbClr val="FFFFFF"/>
                </a:highlight>
                <a:latin typeface="Courier New"/>
                <a:ea typeface="Courier New"/>
                <a:cs typeface="Courier New"/>
                <a:sym typeface="Courier New"/>
              </a:rPr>
              <a:t>}</a:t>
            </a:r>
            <a:br>
              <a:rPr b="1" lang="en-GB" sz="1150">
                <a:solidFill>
                  <a:srgbClr val="000000"/>
                </a:solidFill>
                <a:highlight>
                  <a:srgbClr val="FFFFFF"/>
                </a:highlight>
                <a:latin typeface="Courier New"/>
                <a:ea typeface="Courier New"/>
                <a:cs typeface="Courier New"/>
                <a:sym typeface="Courier New"/>
              </a:rPr>
            </a:br>
            <a:endParaRPr b="1" sz="1150">
              <a:solidFill>
                <a:srgbClr val="000000"/>
              </a:solidFill>
              <a:highlight>
                <a:srgbClr val="FFFFFF"/>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GB"/>
              <a:t>flows are cold streams, started only when a terminal operation called (every time, i.e. </a:t>
            </a:r>
            <a:r>
              <a:rPr lang="en-GB">
                <a:latin typeface="Courier New"/>
                <a:ea typeface="Courier New"/>
                <a:cs typeface="Courier New"/>
                <a:sym typeface="Courier New"/>
              </a:rPr>
              <a:t>collect</a:t>
            </a:r>
            <a:r>
              <a:rPr lang="en-GB"/>
              <a:t>)</a:t>
            </a:r>
            <a:endParaRPr/>
          </a:p>
          <a:p>
            <a:pPr indent="-311150" lvl="0" marL="457200" rtl="0" algn="l">
              <a:spcBef>
                <a:spcPts val="0"/>
              </a:spcBef>
              <a:spcAft>
                <a:spcPts val="0"/>
              </a:spcAft>
              <a:buSzPts val="1300"/>
              <a:buChar char="-"/>
            </a:pPr>
            <a:r>
              <a:rPr lang="en-GB"/>
              <a:t>transformation operators (ie. </a:t>
            </a:r>
            <a:r>
              <a:rPr lang="en-GB">
                <a:latin typeface="Courier New"/>
                <a:ea typeface="Courier New"/>
                <a:cs typeface="Courier New"/>
                <a:sym typeface="Courier New"/>
              </a:rPr>
              <a:t>map</a:t>
            </a:r>
            <a:r>
              <a:rPr lang="en-GB"/>
              <a:t>, </a:t>
            </a:r>
            <a:r>
              <a:rPr lang="en-GB">
                <a:latin typeface="Courier New"/>
                <a:ea typeface="Courier New"/>
                <a:cs typeface="Courier New"/>
                <a:sym typeface="Courier New"/>
              </a:rPr>
              <a:t>filter</a:t>
            </a:r>
            <a:r>
              <a:rPr lang="en-GB"/>
              <a:t>, </a:t>
            </a:r>
            <a:r>
              <a:rPr lang="en-GB">
                <a:latin typeface="Courier New"/>
                <a:ea typeface="Courier New"/>
                <a:cs typeface="Courier New"/>
                <a:sym typeface="Courier New"/>
              </a:rPr>
              <a:t>zip</a:t>
            </a:r>
            <a:r>
              <a:rPr lang="en-GB"/>
              <a:t>) can be used with suspending functions</a:t>
            </a:r>
            <a:endParaRPr/>
          </a:p>
          <a:p>
            <a:pPr indent="-311150" lvl="0" marL="457200" rtl="0" algn="l">
              <a:spcBef>
                <a:spcPts val="0"/>
              </a:spcBef>
              <a:spcAft>
                <a:spcPts val="0"/>
              </a:spcAft>
              <a:buSzPts val="1300"/>
              <a:buChar char="-"/>
            </a:pPr>
            <a:r>
              <a:rPr lang="en-GB"/>
              <a:t>timeout and cancellation also works</a:t>
            </a:r>
            <a:br>
              <a:rPr lang="en-GB"/>
            </a:br>
            <a:r>
              <a:rPr lang="en-GB" sz="1150">
                <a:solidFill>
                  <a:srgbClr val="000000"/>
                </a:solidFill>
                <a:highlight>
                  <a:srgbClr val="FFFFFF"/>
                </a:highlight>
                <a:latin typeface="Courier New"/>
                <a:ea typeface="Courier New"/>
                <a:cs typeface="Courier New"/>
                <a:sym typeface="Courier New"/>
              </a:rPr>
              <a:t>runBlocking&lt;Unit&gt; {</a:t>
            </a:r>
            <a:br>
              <a:rPr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   (</a:t>
            </a:r>
            <a:r>
              <a:rPr lang="en-GB" sz="1150">
                <a:solidFill>
                  <a:srgbClr val="0000FF"/>
                </a:solidFill>
                <a:highlight>
                  <a:srgbClr val="FFFFFF"/>
                </a:highlight>
                <a:latin typeface="Courier New"/>
                <a:ea typeface="Courier New"/>
                <a:cs typeface="Courier New"/>
                <a:sym typeface="Courier New"/>
              </a:rPr>
              <a:t>1</a:t>
            </a:r>
            <a:r>
              <a:rPr lang="en-GB" sz="1150">
                <a:solidFill>
                  <a:srgbClr val="000000"/>
                </a:solidFill>
                <a:highlight>
                  <a:srgbClr val="FFFFFF"/>
                </a:highlight>
                <a:latin typeface="Courier New"/>
                <a:ea typeface="Courier New"/>
                <a:cs typeface="Courier New"/>
                <a:sym typeface="Courier New"/>
              </a:rPr>
              <a:t>..</a:t>
            </a:r>
            <a:r>
              <a:rPr lang="en-GB" sz="1150">
                <a:solidFill>
                  <a:srgbClr val="0000FF"/>
                </a:solidFill>
                <a:highlight>
                  <a:srgbClr val="FFFFFF"/>
                </a:highlight>
                <a:latin typeface="Courier New"/>
                <a:ea typeface="Courier New"/>
                <a:cs typeface="Courier New"/>
                <a:sym typeface="Courier New"/>
              </a:rPr>
              <a:t>3</a:t>
            </a:r>
            <a:r>
              <a:rPr lang="en-GB" sz="1150">
                <a:solidFill>
                  <a:srgbClr val="000000"/>
                </a:solidFill>
                <a:highlight>
                  <a:srgbClr val="FFFFFF"/>
                </a:highlight>
                <a:latin typeface="Courier New"/>
                <a:ea typeface="Courier New"/>
                <a:cs typeface="Courier New"/>
                <a:sym typeface="Courier New"/>
              </a:rPr>
              <a:t>).asFlow().take(</a:t>
            </a:r>
            <a:r>
              <a:rPr lang="en-GB" sz="1150">
                <a:solidFill>
                  <a:srgbClr val="0000FF"/>
                </a:solidFill>
                <a:highlight>
                  <a:srgbClr val="FFFFFF"/>
                </a:highlight>
                <a:latin typeface="Courier New"/>
                <a:ea typeface="Courier New"/>
                <a:cs typeface="Courier New"/>
                <a:sym typeface="Courier New"/>
              </a:rPr>
              <a:t>2</a:t>
            </a:r>
            <a:r>
              <a:rPr lang="en-GB" sz="1150">
                <a:solidFill>
                  <a:srgbClr val="000000"/>
                </a:solidFill>
                <a:highlight>
                  <a:srgbClr val="FFFFFF"/>
                </a:highlight>
                <a:latin typeface="Courier New"/>
                <a:ea typeface="Courier New"/>
                <a:cs typeface="Courier New"/>
                <a:sym typeface="Courier New"/>
              </a:rPr>
              <a:t>).collect </a:t>
            </a:r>
            <a:r>
              <a:rPr b="1" lang="en-GB" sz="1150">
                <a:solidFill>
                  <a:srgbClr val="000000"/>
                </a:solidFill>
                <a:highlight>
                  <a:srgbClr val="FFFFFF"/>
                </a:highlight>
                <a:latin typeface="Courier New"/>
                <a:ea typeface="Courier New"/>
                <a:cs typeface="Courier New"/>
                <a:sym typeface="Courier New"/>
              </a:rPr>
              <a:t>{ </a:t>
            </a:r>
            <a:r>
              <a:rPr lang="en-GB" sz="1150">
                <a:solidFill>
                  <a:srgbClr val="000000"/>
                </a:solidFill>
                <a:highlight>
                  <a:srgbClr val="FFFFFF"/>
                </a:highlight>
                <a:latin typeface="Courier New"/>
                <a:ea typeface="Courier New"/>
                <a:cs typeface="Courier New"/>
                <a:sym typeface="Courier New"/>
              </a:rPr>
              <a:t>value </a:t>
            </a:r>
            <a:r>
              <a:rPr b="1" lang="en-GB" sz="1150">
                <a:solidFill>
                  <a:srgbClr val="000000"/>
                </a:solidFill>
                <a:highlight>
                  <a:srgbClr val="FFFFFF"/>
                </a:highlight>
                <a:latin typeface="Courier New"/>
                <a:ea typeface="Courier New"/>
                <a:cs typeface="Courier New"/>
                <a:sym typeface="Courier New"/>
              </a:rPr>
              <a:t>-&gt; </a:t>
            </a:r>
            <a:r>
              <a:rPr lang="en-GB" sz="1150">
                <a:solidFill>
                  <a:srgbClr val="000000"/>
                </a:solidFill>
                <a:highlight>
                  <a:srgbClr val="FFFFFF"/>
                </a:highlight>
                <a:latin typeface="Courier New"/>
                <a:ea typeface="Courier New"/>
                <a:cs typeface="Courier New"/>
                <a:sym typeface="Courier New"/>
              </a:rPr>
              <a:t>println(value) </a:t>
            </a:r>
            <a:r>
              <a:rPr b="1" lang="en-GB" sz="1150">
                <a:solidFill>
                  <a:srgbClr val="000000"/>
                </a:solidFill>
                <a:highlight>
                  <a:srgbClr val="FFFFFF"/>
                </a:highlight>
                <a:latin typeface="Courier New"/>
                <a:ea typeface="Courier New"/>
                <a:cs typeface="Courier New"/>
                <a:sym typeface="Courier New"/>
              </a:rPr>
              <a:t>} </a:t>
            </a:r>
            <a:r>
              <a:rPr i="1" lang="en-GB" sz="1150">
                <a:solidFill>
                  <a:srgbClr val="808080"/>
                </a:solidFill>
                <a:highlight>
                  <a:srgbClr val="FFFFFF"/>
                </a:highlight>
                <a:latin typeface="Courier New"/>
                <a:ea typeface="Courier New"/>
                <a:cs typeface="Courier New"/>
                <a:sym typeface="Courier New"/>
              </a:rPr>
              <a:t>//1 2</a:t>
            </a:r>
            <a:br>
              <a:rPr b="1" lang="en-GB" sz="1150">
                <a:solidFill>
                  <a:srgbClr val="000000"/>
                </a:solidFill>
                <a:highlight>
                  <a:srgbClr val="FFFFFF"/>
                </a:highlight>
                <a:latin typeface="Courier New"/>
                <a:ea typeface="Courier New"/>
                <a:cs typeface="Courier New"/>
                <a:sym typeface="Courier New"/>
              </a:rPr>
            </a:br>
            <a:r>
              <a:rPr lang="en-GB"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indent="-301625" lvl="0" marL="457200" rtl="0" algn="l">
              <a:spcBef>
                <a:spcPts val="0"/>
              </a:spcBef>
              <a:spcAft>
                <a:spcPts val="0"/>
              </a:spcAft>
              <a:buClr>
                <a:srgbClr val="000000"/>
              </a:buClr>
              <a:buSzPts val="1150"/>
              <a:buChar char="-"/>
            </a:pPr>
            <a:r>
              <a:rPr lang="en-GB"/>
              <a:t>some operators are still experimental</a:t>
            </a:r>
            <a:endParaRPr/>
          </a:p>
          <a:p>
            <a:pPr indent="-311150" lvl="0" marL="457200" rtl="0" algn="l">
              <a:spcBef>
                <a:spcPts val="0"/>
              </a:spcBef>
              <a:spcAft>
                <a:spcPts val="0"/>
              </a:spcAft>
              <a:buSzPts val="1300"/>
              <a:buChar char="-"/>
            </a:pPr>
            <a:r>
              <a:rPr lang="en-GB"/>
              <a:t>Reactive Streams TCK compliant with Reactor and RxJava2 integration</a:t>
            </a:r>
            <a:endParaRPr/>
          </a:p>
          <a:p>
            <a:pPr indent="0" lvl="0" marL="0" rtl="0" algn="l">
              <a:spcBef>
                <a:spcPts val="1600"/>
              </a:spcBef>
              <a:spcAft>
                <a:spcPts val="0"/>
              </a:spcAft>
              <a:buNone/>
            </a:pPr>
            <a:r>
              <a:t/>
            </a:r>
            <a:endParaRPr b="1" sz="1150">
              <a:solidFill>
                <a:srgbClr val="000080"/>
              </a:solidFill>
              <a:highlight>
                <a:srgbClr val="FFFFFF"/>
              </a:highlight>
              <a:latin typeface="Courier New"/>
              <a:ea typeface="Courier New"/>
              <a:cs typeface="Courier New"/>
              <a:sym typeface="Courier New"/>
            </a:endParaRPr>
          </a:p>
          <a:p>
            <a:pPr indent="0" lvl="0" marL="45720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60"/>
          <p:cNvSpPr txBox="1"/>
          <p:nvPr>
            <p:ph type="title"/>
          </p:nvPr>
        </p:nvSpPr>
        <p:spPr>
          <a:xfrm>
            <a:off x="1297500" y="88950"/>
            <a:ext cx="70389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Demo</a:t>
            </a:r>
            <a:endParaRPr/>
          </a:p>
        </p:txBody>
      </p:sp>
      <p:pic>
        <p:nvPicPr>
          <p:cNvPr id="452" name="Google Shape;452;p60"/>
          <p:cNvPicPr preferRelativeResize="0"/>
          <p:nvPr/>
        </p:nvPicPr>
        <p:blipFill>
          <a:blip r:embed="rId3">
            <a:alphaModFix/>
          </a:blip>
          <a:stretch>
            <a:fillRect/>
          </a:stretch>
        </p:blipFill>
        <p:spPr>
          <a:xfrm>
            <a:off x="1838300" y="650113"/>
            <a:ext cx="5467400" cy="41005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1"/>
          <p:cNvSpPr txBox="1"/>
          <p:nvPr>
            <p:ph idx="4294967295" type="body"/>
          </p:nvPr>
        </p:nvSpPr>
        <p:spPr>
          <a:xfrm>
            <a:off x="435225" y="672600"/>
            <a:ext cx="8279100" cy="4055400"/>
          </a:xfrm>
          <a:prstGeom prst="rect">
            <a:avLst/>
          </a:prstGeom>
        </p:spPr>
        <p:txBody>
          <a:bodyPr anchorCtr="0" anchor="t" bIns="90000" lIns="91425" spcFirstLastPara="1" rIns="91425" wrap="square" tIns="90000">
            <a:noAutofit/>
          </a:bodyPr>
          <a:lstStyle/>
          <a:p>
            <a:pPr indent="0" lvl="0" marL="0" rtl="0" algn="l">
              <a:spcBef>
                <a:spcPts val="0"/>
              </a:spcBef>
              <a:spcAft>
                <a:spcPts val="0"/>
              </a:spcAft>
              <a:buNone/>
            </a:pPr>
            <a:r>
              <a:rPr lang="en-GB" sz="1800"/>
              <a:t>Resources</a:t>
            </a:r>
            <a:endParaRPr sz="1800"/>
          </a:p>
          <a:p>
            <a:pPr indent="0" lvl="0" marL="0" rtl="0" algn="l">
              <a:spcBef>
                <a:spcPts val="1600"/>
              </a:spcBef>
              <a:spcAft>
                <a:spcPts val="0"/>
              </a:spcAft>
              <a:buNone/>
            </a:pPr>
            <a:r>
              <a:rPr lang="en-GB" sz="1200"/>
              <a:t>Demo: </a:t>
            </a:r>
            <a:r>
              <a:rPr lang="en-GB" sz="1200" u="sng">
                <a:solidFill>
                  <a:schemeClr val="accent1"/>
                </a:solidFill>
                <a:hlinkClick r:id="rId3"/>
              </a:rPr>
              <a:t>https://github.com/domahidizoltan/presentation-kotlin-101-0.5</a:t>
            </a:r>
            <a:endParaRPr sz="1200">
              <a:solidFill>
                <a:schemeClr val="accent1"/>
              </a:solidFill>
            </a:endParaRPr>
          </a:p>
          <a:p>
            <a:pPr indent="0" lvl="0" marL="0" rtl="0" algn="l">
              <a:spcBef>
                <a:spcPts val="1600"/>
              </a:spcBef>
              <a:spcAft>
                <a:spcPts val="0"/>
              </a:spcAft>
              <a:buNone/>
            </a:pPr>
            <a:r>
              <a:rPr lang="en-GB" sz="1200"/>
              <a:t>Kotlin language guide: </a:t>
            </a:r>
            <a:r>
              <a:rPr lang="en-GB" sz="1200" u="sng">
                <a:solidFill>
                  <a:schemeClr val="accent1"/>
                </a:solidFill>
                <a:latin typeface="Arial"/>
                <a:ea typeface="Arial"/>
                <a:cs typeface="Arial"/>
                <a:sym typeface="Arial"/>
                <a:hlinkClick r:id="rId4"/>
              </a:rPr>
              <a:t>https://kotlinlang.org/docs/reference/</a:t>
            </a:r>
            <a:endParaRPr sz="1200">
              <a:solidFill>
                <a:schemeClr val="accent1"/>
              </a:solidFill>
            </a:endParaRPr>
          </a:p>
          <a:p>
            <a:pPr indent="0" lvl="0" marL="0" rtl="0" algn="l">
              <a:spcBef>
                <a:spcPts val="1600"/>
              </a:spcBef>
              <a:spcAft>
                <a:spcPts val="0"/>
              </a:spcAft>
              <a:buNone/>
            </a:pPr>
            <a:r>
              <a:rPr lang="en-GB" sz="1200"/>
              <a:t>Dmitry Jemerov and Svetlana Isakova: Kotlin in Action</a:t>
            </a:r>
            <a:endParaRPr sz="1200"/>
          </a:p>
          <a:p>
            <a:pPr indent="0" lvl="0" marL="4320000" rtl="0" algn="l">
              <a:spcBef>
                <a:spcPts val="1600"/>
              </a:spcBef>
              <a:spcAft>
                <a:spcPts val="0"/>
              </a:spcAft>
              <a:buNone/>
            </a:pPr>
            <a:r>
              <a:rPr lang="en-GB" sz="1200" u="sng">
                <a:solidFill>
                  <a:schemeClr val="accent1"/>
                </a:solidFill>
                <a:hlinkClick r:id="rId5"/>
              </a:rPr>
              <a:t>Jake Wharton: </a:t>
            </a:r>
            <a:r>
              <a:rPr lang="en-GB" sz="1200" u="sng">
                <a:solidFill>
                  <a:schemeClr val="accent1"/>
                </a:solidFill>
                <a:hlinkClick r:id="rId6"/>
              </a:rPr>
              <a:t>What's New in Java 19: The end of Kotlin?</a:t>
            </a:r>
            <a:endParaRPr sz="1200">
              <a:solidFill>
                <a:schemeClr val="accent1"/>
              </a:solidFill>
            </a:endParaRPr>
          </a:p>
          <a:p>
            <a:pPr indent="0" lvl="0" marL="4320000" rtl="0" algn="l">
              <a:spcBef>
                <a:spcPts val="1600"/>
              </a:spcBef>
              <a:spcAft>
                <a:spcPts val="0"/>
              </a:spcAft>
              <a:buNone/>
            </a:pPr>
            <a:r>
              <a:rPr lang="en-GB" sz="1200"/>
              <a:t>any Hadi Hariri presentation</a:t>
            </a:r>
            <a:r>
              <a:rPr lang="en-GB" sz="1200"/>
              <a:t>:</a:t>
            </a:r>
            <a:endParaRPr sz="1200"/>
          </a:p>
          <a:p>
            <a:pPr indent="251999" lvl="0" marL="4320000" rtl="0" algn="l">
              <a:spcBef>
                <a:spcPts val="1600"/>
              </a:spcBef>
              <a:spcAft>
                <a:spcPts val="0"/>
              </a:spcAft>
              <a:buNone/>
            </a:pPr>
            <a:r>
              <a:rPr lang="en-GB" sz="1200" u="sng">
                <a:solidFill>
                  <a:schemeClr val="accent1"/>
                </a:solidFill>
                <a:hlinkClick r:id="rId7"/>
              </a:rPr>
              <a:t>Introduction to Kotlin</a:t>
            </a:r>
            <a:endParaRPr sz="1200">
              <a:solidFill>
                <a:schemeClr val="accent1"/>
              </a:solidFill>
            </a:endParaRPr>
          </a:p>
          <a:p>
            <a:pPr indent="251999" lvl="0" marL="4320000" rtl="0" algn="l">
              <a:spcBef>
                <a:spcPts val="1600"/>
              </a:spcBef>
              <a:spcAft>
                <a:spcPts val="0"/>
              </a:spcAft>
              <a:buNone/>
            </a:pPr>
            <a:r>
              <a:rPr lang="en-GB" sz="1200" u="sng">
                <a:solidFill>
                  <a:schemeClr val="accent1"/>
                </a:solidFill>
                <a:hlinkClick r:id="rId8"/>
              </a:rPr>
              <a:t>Kotlin 102 - Beyond the basics</a:t>
            </a:r>
            <a:endParaRPr sz="1200">
              <a:solidFill>
                <a:schemeClr val="accent1"/>
              </a:solidFill>
            </a:endParaRPr>
          </a:p>
          <a:p>
            <a:pPr indent="251999" lvl="0" marL="4320000" rtl="0" algn="l">
              <a:spcBef>
                <a:spcPts val="1600"/>
              </a:spcBef>
              <a:spcAft>
                <a:spcPts val="0"/>
              </a:spcAft>
              <a:buNone/>
            </a:pPr>
            <a:r>
              <a:rPr lang="en-GB" sz="1200" u="sng">
                <a:solidFill>
                  <a:schemeClr val="accent1"/>
                </a:solidFill>
                <a:hlinkClick r:id="rId9"/>
              </a:rPr>
              <a:t>Functional Programming with Kotlin</a:t>
            </a:r>
            <a:br>
              <a:rPr lang="en-GB" sz="1200">
                <a:solidFill>
                  <a:schemeClr val="accent1"/>
                </a:solidFill>
              </a:rPr>
            </a:br>
            <a:endParaRPr sz="1000">
              <a:solidFill>
                <a:schemeClr val="accent1"/>
              </a:solidFill>
            </a:endParaRPr>
          </a:p>
          <a:p>
            <a:pPr indent="0" lvl="0" marL="4320000" rtl="0" algn="l">
              <a:lnSpc>
                <a:spcPct val="100000"/>
              </a:lnSpc>
              <a:spcBef>
                <a:spcPts val="1600"/>
              </a:spcBef>
              <a:spcAft>
                <a:spcPts val="0"/>
              </a:spcAft>
              <a:buNone/>
            </a:pPr>
            <a:r>
              <a:rPr lang="en-GB" sz="1200"/>
              <a:t>Blog: </a:t>
            </a:r>
            <a:r>
              <a:rPr lang="en-GB" sz="1200" u="sng">
                <a:solidFill>
                  <a:schemeClr val="accent1"/>
                </a:solidFill>
                <a:hlinkClick r:id="rId10"/>
              </a:rPr>
              <a:t>Convincing Your Management to Introduce Kotlin</a:t>
            </a:r>
            <a:endParaRPr sz="1200">
              <a:solidFill>
                <a:schemeClr val="accent1"/>
              </a:solidFill>
            </a:endParaRPr>
          </a:p>
        </p:txBody>
      </p:sp>
      <p:pic>
        <p:nvPicPr>
          <p:cNvPr id="458" name="Google Shape;458;p61"/>
          <p:cNvPicPr preferRelativeResize="0"/>
          <p:nvPr/>
        </p:nvPicPr>
        <p:blipFill>
          <a:blip r:embed="rId11">
            <a:alphaModFix/>
          </a:blip>
          <a:stretch>
            <a:fillRect/>
          </a:stretch>
        </p:blipFill>
        <p:spPr>
          <a:xfrm>
            <a:off x="6974950" y="241250"/>
            <a:ext cx="1640825" cy="2057225"/>
          </a:xfrm>
          <a:prstGeom prst="rect">
            <a:avLst/>
          </a:prstGeom>
          <a:noFill/>
          <a:ln>
            <a:noFill/>
          </a:ln>
        </p:spPr>
      </p:pic>
      <p:pic>
        <p:nvPicPr>
          <p:cNvPr id="459" name="Google Shape;459;p61"/>
          <p:cNvPicPr preferRelativeResize="0"/>
          <p:nvPr/>
        </p:nvPicPr>
        <p:blipFill>
          <a:blip r:embed="rId12">
            <a:alphaModFix/>
          </a:blip>
          <a:stretch>
            <a:fillRect/>
          </a:stretch>
        </p:blipFill>
        <p:spPr>
          <a:xfrm>
            <a:off x="228600" y="2419318"/>
            <a:ext cx="4421374" cy="2479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62"/>
          <p:cNvSpPr txBox="1"/>
          <p:nvPr>
            <p:ph idx="4294967295" type="body"/>
          </p:nvPr>
        </p:nvSpPr>
        <p:spPr>
          <a:xfrm>
            <a:off x="435225" y="672600"/>
            <a:ext cx="8279100" cy="4055400"/>
          </a:xfrm>
          <a:prstGeom prst="rect">
            <a:avLst/>
          </a:prstGeom>
        </p:spPr>
        <p:txBody>
          <a:bodyPr anchorCtr="0" anchor="t" bIns="90000" lIns="91425" spcFirstLastPara="1" rIns="91425" wrap="square" tIns="90000">
            <a:noAutofit/>
          </a:bodyPr>
          <a:lstStyle/>
          <a:p>
            <a:pPr indent="0" lvl="0" marL="457200" rtl="0" algn="l">
              <a:spcBef>
                <a:spcPts val="0"/>
              </a:spcBef>
              <a:spcAft>
                <a:spcPts val="1600"/>
              </a:spcAft>
              <a:buNone/>
            </a:pPr>
            <a:r>
              <a:rPr lang="en-GB" sz="1800"/>
              <a:t>Thank you</a:t>
            </a:r>
            <a:endParaRPr sz="1000"/>
          </a:p>
        </p:txBody>
      </p:sp>
      <p:sp>
        <p:nvSpPr>
          <p:cNvPr id="465" name="Google Shape;465;p62"/>
          <p:cNvSpPr txBox="1"/>
          <p:nvPr/>
        </p:nvSpPr>
        <p:spPr>
          <a:xfrm>
            <a:off x="435225" y="3991025"/>
            <a:ext cx="5416200" cy="7371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GB" sz="1200">
                <a:solidFill>
                  <a:schemeClr val="lt1"/>
                </a:solidFill>
                <a:latin typeface="Lato"/>
                <a:ea typeface="Lato"/>
                <a:cs typeface="Lato"/>
                <a:sym typeface="Lato"/>
              </a:rPr>
              <a:t>Zoltán Domahidi</a:t>
            </a:r>
            <a:br>
              <a:rPr lang="en-GB" sz="1200">
                <a:solidFill>
                  <a:schemeClr val="lt1"/>
                </a:solidFill>
                <a:latin typeface="Lato"/>
                <a:ea typeface="Lato"/>
                <a:cs typeface="Lato"/>
                <a:sym typeface="Lato"/>
              </a:rPr>
            </a:br>
            <a:r>
              <a:rPr lang="en-GB" sz="1200">
                <a:solidFill>
                  <a:schemeClr val="lt1"/>
                </a:solidFill>
                <a:latin typeface="Lato"/>
                <a:ea typeface="Lato"/>
                <a:cs typeface="Lato"/>
                <a:sym typeface="Lato"/>
              </a:rPr>
              <a:t>Senior Kotlin/Java developer</a:t>
            </a:r>
            <a:br>
              <a:rPr lang="en-GB" sz="1200">
                <a:solidFill>
                  <a:schemeClr val="lt1"/>
                </a:solidFill>
                <a:latin typeface="Lato"/>
                <a:ea typeface="Lato"/>
                <a:cs typeface="Lato"/>
                <a:sym typeface="Lato"/>
              </a:rPr>
            </a:br>
            <a:r>
              <a:rPr lang="en-GB" sz="1200" u="sng">
                <a:solidFill>
                  <a:schemeClr val="accent1"/>
                </a:solidFill>
                <a:latin typeface="Lato"/>
                <a:ea typeface="Lato"/>
                <a:cs typeface="Lato"/>
                <a:sym typeface="Lato"/>
                <a:hlinkClick r:id="rId3"/>
              </a:rPr>
              <a:t>domahidi.zoltan@telekom.hu</a:t>
            </a:r>
            <a:endParaRPr>
              <a:latin typeface="Lato"/>
              <a:ea typeface="Lato"/>
              <a:cs typeface="Lato"/>
              <a:sym typeface="Lato"/>
            </a:endParaRPr>
          </a:p>
        </p:txBody>
      </p:sp>
      <p:sp>
        <p:nvSpPr>
          <p:cNvPr id="466" name="Google Shape;466;p62"/>
          <p:cNvSpPr txBox="1"/>
          <p:nvPr/>
        </p:nvSpPr>
        <p:spPr>
          <a:xfrm>
            <a:off x="4003975" y="1951200"/>
            <a:ext cx="1129200" cy="12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6000">
                <a:latin typeface="Lato"/>
                <a:ea typeface="Lato"/>
                <a:cs typeface="Lato"/>
                <a:sym typeface="Lato"/>
              </a:rPr>
              <a:t>? :</a:t>
            </a:r>
            <a:endParaRPr sz="60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1"/>
          <p:cNvSpPr txBox="1"/>
          <p:nvPr>
            <p:ph type="title"/>
          </p:nvPr>
        </p:nvSpPr>
        <p:spPr>
          <a:xfrm>
            <a:off x="1414475" y="88950"/>
            <a:ext cx="6921900" cy="5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About Java</a:t>
            </a:r>
            <a:endParaRPr/>
          </a:p>
        </p:txBody>
      </p:sp>
      <p:pic>
        <p:nvPicPr>
          <p:cNvPr id="205" name="Google Shape;205;p21"/>
          <p:cNvPicPr preferRelativeResize="0"/>
          <p:nvPr/>
        </p:nvPicPr>
        <p:blipFill>
          <a:blip r:embed="rId3">
            <a:alphaModFix/>
          </a:blip>
          <a:stretch>
            <a:fillRect/>
          </a:stretch>
        </p:blipFill>
        <p:spPr>
          <a:xfrm>
            <a:off x="712075" y="2126713"/>
            <a:ext cx="3013176" cy="1503449"/>
          </a:xfrm>
          <a:prstGeom prst="rect">
            <a:avLst/>
          </a:prstGeom>
          <a:noFill/>
          <a:ln>
            <a:noFill/>
          </a:ln>
        </p:spPr>
      </p:pic>
      <p:pic>
        <p:nvPicPr>
          <p:cNvPr id="206" name="Google Shape;206;p21"/>
          <p:cNvPicPr preferRelativeResize="0"/>
          <p:nvPr/>
        </p:nvPicPr>
        <p:blipFill>
          <a:blip r:embed="rId4">
            <a:alphaModFix/>
          </a:blip>
          <a:stretch>
            <a:fillRect/>
          </a:stretch>
        </p:blipFill>
        <p:spPr>
          <a:xfrm>
            <a:off x="4344375" y="1691838"/>
            <a:ext cx="1466348" cy="2373176"/>
          </a:xfrm>
          <a:prstGeom prst="rect">
            <a:avLst/>
          </a:prstGeom>
          <a:noFill/>
          <a:ln>
            <a:noFill/>
          </a:ln>
        </p:spPr>
      </p:pic>
      <p:pic>
        <p:nvPicPr>
          <p:cNvPr id="207" name="Google Shape;207;p21"/>
          <p:cNvPicPr preferRelativeResize="0"/>
          <p:nvPr/>
        </p:nvPicPr>
        <p:blipFill>
          <a:blip r:embed="rId5">
            <a:alphaModFix/>
          </a:blip>
          <a:stretch>
            <a:fillRect/>
          </a:stretch>
        </p:blipFill>
        <p:spPr>
          <a:xfrm>
            <a:off x="6350010" y="1885250"/>
            <a:ext cx="1986365" cy="1986365"/>
          </a:xfrm>
          <a:prstGeom prst="rect">
            <a:avLst/>
          </a:prstGeom>
          <a:noFill/>
          <a:ln>
            <a:noFill/>
          </a:ln>
        </p:spPr>
      </p:pic>
      <p:pic>
        <p:nvPicPr>
          <p:cNvPr id="208" name="Google Shape;208;p21"/>
          <p:cNvPicPr preferRelativeResize="0"/>
          <p:nvPr/>
        </p:nvPicPr>
        <p:blipFill>
          <a:blip r:embed="rId6">
            <a:alphaModFix/>
          </a:blip>
          <a:stretch>
            <a:fillRect/>
          </a:stretch>
        </p:blipFill>
        <p:spPr>
          <a:xfrm>
            <a:off x="1614388" y="2274163"/>
            <a:ext cx="1208562" cy="1208562"/>
          </a:xfrm>
          <a:prstGeom prst="rect">
            <a:avLst/>
          </a:prstGeom>
          <a:noFill/>
          <a:ln>
            <a:noFill/>
          </a:ln>
        </p:spPr>
      </p:pic>
      <p:pic>
        <p:nvPicPr>
          <p:cNvPr id="209" name="Google Shape;209;p21"/>
          <p:cNvPicPr preferRelativeResize="0"/>
          <p:nvPr/>
        </p:nvPicPr>
        <p:blipFill>
          <a:blip r:embed="rId7">
            <a:alphaModFix/>
          </a:blip>
          <a:stretch>
            <a:fillRect/>
          </a:stretch>
        </p:blipFill>
        <p:spPr>
          <a:xfrm>
            <a:off x="4473275" y="2274187"/>
            <a:ext cx="1208538" cy="1208538"/>
          </a:xfrm>
          <a:prstGeom prst="rect">
            <a:avLst/>
          </a:prstGeom>
          <a:noFill/>
          <a:ln>
            <a:noFill/>
          </a:ln>
        </p:spPr>
      </p:pic>
      <p:pic>
        <p:nvPicPr>
          <p:cNvPr id="210" name="Google Shape;210;p21"/>
          <p:cNvPicPr preferRelativeResize="0"/>
          <p:nvPr/>
        </p:nvPicPr>
        <p:blipFill>
          <a:blip r:embed="rId8">
            <a:alphaModFix/>
          </a:blip>
          <a:stretch>
            <a:fillRect/>
          </a:stretch>
        </p:blipFill>
        <p:spPr>
          <a:xfrm>
            <a:off x="6738913" y="2274174"/>
            <a:ext cx="1208538" cy="12085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5"/>
                                        </p:tgtEl>
                                        <p:attrNameLst>
                                          <p:attrName>style.visibility</p:attrName>
                                        </p:attrNameLst>
                                      </p:cBhvr>
                                      <p:to>
                                        <p:strVal val="visible"/>
                                      </p:to>
                                    </p:set>
                                    <p:anim calcmode="lin" valueType="num">
                                      <p:cBhvr additive="base">
                                        <p:cTn dur="500"/>
                                        <p:tgtEl>
                                          <p:spTgt spid="20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6"/>
                                        </p:tgtEl>
                                        <p:attrNameLst>
                                          <p:attrName>style.visibility</p:attrName>
                                        </p:attrNameLst>
                                      </p:cBhvr>
                                      <p:to>
                                        <p:strVal val="visible"/>
                                      </p:to>
                                    </p:set>
                                    <p:anim calcmode="lin" valueType="num">
                                      <p:cBhvr additive="base">
                                        <p:cTn dur="500"/>
                                        <p:tgtEl>
                                          <p:spTgt spid="20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5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7"/>
                                        </p:tgtEl>
                                        <p:attrNameLst>
                                          <p:attrName>style.visibility</p:attrName>
                                        </p:attrNameLst>
                                      </p:cBhvr>
                                      <p:to>
                                        <p:strVal val="visible"/>
                                      </p:to>
                                    </p:set>
                                    <p:anim calcmode="lin" valueType="num">
                                      <p:cBhvr additive="base">
                                        <p:cTn dur="500"/>
                                        <p:tgtEl>
                                          <p:spTgt spid="20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5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pic>
        <p:nvPicPr>
          <p:cNvPr id="215" name="Google Shape;215;p22"/>
          <p:cNvPicPr preferRelativeResize="0"/>
          <p:nvPr/>
        </p:nvPicPr>
        <p:blipFill>
          <a:blip r:embed="rId3">
            <a:alphaModFix/>
          </a:blip>
          <a:stretch>
            <a:fillRect/>
          </a:stretch>
        </p:blipFill>
        <p:spPr>
          <a:xfrm>
            <a:off x="3040576" y="1469576"/>
            <a:ext cx="2699000" cy="2699000"/>
          </a:xfrm>
          <a:prstGeom prst="rect">
            <a:avLst/>
          </a:prstGeom>
          <a:noFill/>
          <a:ln>
            <a:noFill/>
          </a:ln>
        </p:spPr>
      </p:pic>
      <p:sp>
        <p:nvSpPr>
          <p:cNvPr id="216" name="Google Shape;216;p22"/>
          <p:cNvSpPr txBox="1"/>
          <p:nvPr>
            <p:ph type="title"/>
          </p:nvPr>
        </p:nvSpPr>
        <p:spPr>
          <a:xfrm>
            <a:off x="1414475" y="88950"/>
            <a:ext cx="6921900" cy="5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About Kotlin</a:t>
            </a:r>
            <a:endParaRPr/>
          </a:p>
        </p:txBody>
      </p:sp>
      <p:pic>
        <p:nvPicPr>
          <p:cNvPr id="217" name="Google Shape;217;p22"/>
          <p:cNvPicPr preferRelativeResize="0"/>
          <p:nvPr/>
        </p:nvPicPr>
        <p:blipFill>
          <a:blip r:embed="rId4">
            <a:alphaModFix/>
          </a:blip>
          <a:stretch>
            <a:fillRect/>
          </a:stretch>
        </p:blipFill>
        <p:spPr>
          <a:xfrm>
            <a:off x="3675700" y="1857375"/>
            <a:ext cx="1428750" cy="1428750"/>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5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23"/>
          <p:cNvSpPr txBox="1"/>
          <p:nvPr>
            <p:ph type="title"/>
          </p:nvPr>
        </p:nvSpPr>
        <p:spPr>
          <a:xfrm>
            <a:off x="1414475" y="88950"/>
            <a:ext cx="6921900" cy="5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About Kotlin</a:t>
            </a:r>
            <a:endParaRPr/>
          </a:p>
        </p:txBody>
      </p:sp>
      <p:pic>
        <p:nvPicPr>
          <p:cNvPr id="223" name="Google Shape;223;p23"/>
          <p:cNvPicPr preferRelativeResize="0"/>
          <p:nvPr/>
        </p:nvPicPr>
        <p:blipFill>
          <a:blip r:embed="rId3">
            <a:alphaModFix/>
          </a:blip>
          <a:stretch>
            <a:fillRect/>
          </a:stretch>
        </p:blipFill>
        <p:spPr>
          <a:xfrm>
            <a:off x="454050" y="712375"/>
            <a:ext cx="8235901" cy="38646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4"/>
          <p:cNvSpPr txBox="1"/>
          <p:nvPr>
            <p:ph type="title"/>
          </p:nvPr>
        </p:nvSpPr>
        <p:spPr>
          <a:xfrm>
            <a:off x="1414475" y="88950"/>
            <a:ext cx="6921900" cy="5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About Kotlin</a:t>
            </a:r>
            <a:endParaRPr/>
          </a:p>
        </p:txBody>
      </p:sp>
      <p:pic>
        <p:nvPicPr>
          <p:cNvPr id="229" name="Google Shape;229;p24"/>
          <p:cNvPicPr preferRelativeResize="0"/>
          <p:nvPr/>
        </p:nvPicPr>
        <p:blipFill>
          <a:blip r:embed="rId3">
            <a:alphaModFix/>
          </a:blip>
          <a:stretch>
            <a:fillRect/>
          </a:stretch>
        </p:blipFill>
        <p:spPr>
          <a:xfrm>
            <a:off x="2475175" y="623983"/>
            <a:ext cx="4193650" cy="4193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5"/>
          <p:cNvSpPr txBox="1"/>
          <p:nvPr>
            <p:ph type="title"/>
          </p:nvPr>
        </p:nvSpPr>
        <p:spPr>
          <a:xfrm>
            <a:off x="1414475" y="88950"/>
            <a:ext cx="6921900" cy="5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About Kotlin</a:t>
            </a:r>
            <a:endParaRPr/>
          </a:p>
        </p:txBody>
      </p:sp>
      <p:pic>
        <p:nvPicPr>
          <p:cNvPr id="235" name="Google Shape;235;p25"/>
          <p:cNvPicPr preferRelativeResize="0"/>
          <p:nvPr/>
        </p:nvPicPr>
        <p:blipFill>
          <a:blip r:embed="rId3">
            <a:alphaModFix/>
          </a:blip>
          <a:stretch>
            <a:fillRect/>
          </a:stretch>
        </p:blipFill>
        <p:spPr>
          <a:xfrm>
            <a:off x="2760392" y="654113"/>
            <a:ext cx="3623216" cy="4086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FFFFFF"/>
      </a:dk1>
      <a:lt1>
        <a:srgbClr val="323A49"/>
      </a:lt1>
      <a:dk2>
        <a:srgbClr val="BEBDBD"/>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